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5120" r:id="rId4"/>
  </p:sldMasterIdLst>
  <p:notesMasterIdLst>
    <p:notesMasterId r:id="rId31"/>
  </p:notesMasterIdLst>
  <p:handoutMasterIdLst>
    <p:handoutMasterId r:id="rId32"/>
  </p:handoutMasterIdLst>
  <p:sldIdLst>
    <p:sldId id="2145705348" r:id="rId5"/>
    <p:sldId id="2145705059" r:id="rId6"/>
    <p:sldId id="2145705305" r:id="rId7"/>
    <p:sldId id="2145705299" r:id="rId8"/>
    <p:sldId id="267" r:id="rId9"/>
    <p:sldId id="2145705353" r:id="rId10"/>
    <p:sldId id="2145705311" r:id="rId11"/>
    <p:sldId id="2145705291" r:id="rId12"/>
    <p:sldId id="2145705295" r:id="rId13"/>
    <p:sldId id="2145705315" r:id="rId14"/>
    <p:sldId id="2145705318" r:id="rId15"/>
    <p:sldId id="2145705334" r:id="rId16"/>
    <p:sldId id="2145705349" r:id="rId17"/>
    <p:sldId id="2145705322" r:id="rId18"/>
    <p:sldId id="2145705321" r:id="rId19"/>
    <p:sldId id="2145705323" r:id="rId20"/>
    <p:sldId id="2145705336" r:id="rId21"/>
    <p:sldId id="2145705338" r:id="rId22"/>
    <p:sldId id="2145705319" r:id="rId23"/>
    <p:sldId id="2145705337" r:id="rId24"/>
    <p:sldId id="2145705347" r:id="rId25"/>
    <p:sldId id="2145705341" r:id="rId26"/>
    <p:sldId id="2145705339" r:id="rId27"/>
    <p:sldId id="2145705351" r:id="rId28"/>
    <p:sldId id="2145705342" r:id="rId29"/>
    <p:sldId id="2145705356" r:id="rId30"/>
  </p:sldIdLst>
  <p:sldSz cx="9906000" cy="6858000" type="A4"/>
  <p:notesSz cx="6735763" cy="9866313"/>
  <p:custShowLst>
    <p:custShow name="Format Guide Workshop" id="0">
      <p:sldLst/>
    </p:custShow>
  </p:custShowLst>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221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7"/>
    <a:srgbClr val="FFFFFF"/>
    <a:srgbClr val="FF9E29"/>
    <a:srgbClr val="FFCEA9"/>
    <a:srgbClr val="F2F2F2"/>
    <a:srgbClr val="D9D9D9"/>
    <a:srgbClr val="FFBD47"/>
    <a:srgbClr val="FFA63B"/>
    <a:srgbClr val="FF9C25"/>
    <a:srgbClr val="F0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C70F6D-3267-4206-9300-E8B317F56173}" v="8" dt="2024-03-05T00:43:50.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796" autoAdjust="0"/>
  </p:normalViewPr>
  <p:slideViewPr>
    <p:cSldViewPr snapToGrid="0">
      <p:cViewPr varScale="1">
        <p:scale>
          <a:sx n="91" d="100"/>
          <a:sy n="91" d="100"/>
        </p:scale>
        <p:origin x="1147" y="58"/>
      </p:cViewPr>
      <p:guideLst>
        <p:guide orient="horz" pos="4320"/>
        <p:guide pos="2213"/>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24"/>
    </p:cViewPr>
  </p:sorterViewPr>
  <p:notesViewPr>
    <p:cSldViewPr snapToGrid="0">
      <p:cViewPr>
        <p:scale>
          <a:sx n="75" d="100"/>
          <a:sy n="75" d="100"/>
        </p:scale>
        <p:origin x="2574" y="4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18831" cy="495029"/>
          </a:xfrm>
          <a:prstGeom prst="rect">
            <a:avLst/>
          </a:prstGeom>
        </p:spPr>
        <p:txBody>
          <a:bodyPr vert="horz" lIns="91697" tIns="45848" rIns="91697" bIns="45848" rtlCol="0"/>
          <a:lstStyle>
            <a:lvl1pPr algn="l">
              <a:defRPr sz="1200"/>
            </a:lvl1pPr>
          </a:lstStyle>
          <a:p>
            <a:endParaRPr lang="en-US" sz="800" dirty="0"/>
          </a:p>
        </p:txBody>
      </p:sp>
      <p:sp>
        <p:nvSpPr>
          <p:cNvPr id="3" name="Date Placeholder 2"/>
          <p:cNvSpPr>
            <a:spLocks noGrp="1"/>
          </p:cNvSpPr>
          <p:nvPr>
            <p:ph type="dt" sz="quarter" idx="1"/>
          </p:nvPr>
        </p:nvSpPr>
        <p:spPr>
          <a:xfrm>
            <a:off x="3815377" y="4"/>
            <a:ext cx="2918831" cy="495029"/>
          </a:xfrm>
          <a:prstGeom prst="rect">
            <a:avLst/>
          </a:prstGeom>
        </p:spPr>
        <p:txBody>
          <a:bodyPr vert="horz" lIns="91697" tIns="45848" rIns="91697" bIns="45848" rtlCol="0"/>
          <a:lstStyle>
            <a:lvl1pPr algn="r">
              <a:defRPr sz="1200"/>
            </a:lvl1pPr>
          </a:lstStyle>
          <a:p>
            <a:fld id="{57691E93-EF64-46CC-85E2-BBB5BEDB9501}" type="datetimeFigureOut">
              <a:rPr lang="en-US" sz="800"/>
              <a:t>3/6/2024</a:t>
            </a:fld>
            <a:endParaRPr lang="en-US" sz="800" dirty="0"/>
          </a:p>
        </p:txBody>
      </p:sp>
      <p:sp>
        <p:nvSpPr>
          <p:cNvPr id="4" name="Footer Placeholder 3"/>
          <p:cNvSpPr>
            <a:spLocks noGrp="1"/>
          </p:cNvSpPr>
          <p:nvPr>
            <p:ph type="ftr" sz="quarter" idx="2"/>
          </p:nvPr>
        </p:nvSpPr>
        <p:spPr>
          <a:xfrm>
            <a:off x="2" y="9371289"/>
            <a:ext cx="2918831" cy="495028"/>
          </a:xfrm>
          <a:prstGeom prst="rect">
            <a:avLst/>
          </a:prstGeom>
        </p:spPr>
        <p:txBody>
          <a:bodyPr vert="horz" lIns="91697" tIns="45848" rIns="91697" bIns="45848"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3815377" y="9371289"/>
            <a:ext cx="2918831" cy="495028"/>
          </a:xfrm>
          <a:prstGeom prst="rect">
            <a:avLst/>
          </a:prstGeom>
        </p:spPr>
        <p:txBody>
          <a:bodyPr vert="horz" lIns="91697" tIns="45848" rIns="91697" bIns="45848"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07" userDrawn="1">
          <p15:clr>
            <a:srgbClr val="F26B43"/>
          </p15:clr>
        </p15:guide>
        <p15:guide id="2" pos="2121"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11693"/>
            <a:ext cx="6734204" cy="51546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697" tIns="45848" rIns="91697" bIns="45848" rtlCol="0" anchor="ctr"/>
          <a:lstStyle/>
          <a:p>
            <a:pPr algn="ctr"/>
            <a:endParaRPr lang="en-US" dirty="0"/>
          </a:p>
        </p:txBody>
      </p:sp>
      <p:sp>
        <p:nvSpPr>
          <p:cNvPr id="2" name="Header Placeholder 1"/>
          <p:cNvSpPr>
            <a:spLocks noGrp="1"/>
          </p:cNvSpPr>
          <p:nvPr>
            <p:ph type="hdr" sz="quarter"/>
          </p:nvPr>
        </p:nvSpPr>
        <p:spPr>
          <a:xfrm>
            <a:off x="79886" y="4"/>
            <a:ext cx="2838947" cy="495029"/>
          </a:xfrm>
          <a:prstGeom prst="rect">
            <a:avLst/>
          </a:prstGeom>
        </p:spPr>
        <p:txBody>
          <a:bodyPr vert="horz" lIns="91697" tIns="45848" rIns="91697" bIns="45848" rtlCol="0"/>
          <a:lstStyle>
            <a:lvl1pPr algn="l">
              <a:defRPr sz="1400"/>
            </a:lvl1pPr>
          </a:lstStyle>
          <a:p>
            <a:endParaRPr lang="en-US" dirty="0"/>
          </a:p>
        </p:txBody>
      </p:sp>
      <p:sp>
        <p:nvSpPr>
          <p:cNvPr id="4" name="Slide Image Placeholder 3"/>
          <p:cNvSpPr>
            <a:spLocks noGrp="1" noRot="1" noChangeAspect="1"/>
          </p:cNvSpPr>
          <p:nvPr>
            <p:ph type="sldImg" idx="2"/>
          </p:nvPr>
        </p:nvSpPr>
        <p:spPr>
          <a:xfrm>
            <a:off x="485775" y="614363"/>
            <a:ext cx="5746750" cy="3978275"/>
          </a:xfrm>
          <a:prstGeom prst="rect">
            <a:avLst/>
          </a:prstGeom>
          <a:noFill/>
          <a:ln w="9525">
            <a:solidFill>
              <a:schemeClr val="bg2"/>
            </a:solidFill>
          </a:ln>
        </p:spPr>
        <p:txBody>
          <a:bodyPr vert="horz" lIns="91697" tIns="45848" rIns="91697" bIns="45848" rtlCol="0" anchor="ctr"/>
          <a:lstStyle/>
          <a:p>
            <a:endParaRPr lang="en-US" dirty="0"/>
          </a:p>
        </p:txBody>
      </p:sp>
      <p:sp>
        <p:nvSpPr>
          <p:cNvPr id="6" name="Footer Placeholder 5"/>
          <p:cNvSpPr>
            <a:spLocks noGrp="1"/>
          </p:cNvSpPr>
          <p:nvPr>
            <p:ph type="ftr" sz="quarter" idx="4"/>
          </p:nvPr>
        </p:nvSpPr>
        <p:spPr>
          <a:xfrm>
            <a:off x="79886" y="9340764"/>
            <a:ext cx="2838947" cy="495028"/>
          </a:xfrm>
          <a:prstGeom prst="rect">
            <a:avLst/>
          </a:prstGeom>
        </p:spPr>
        <p:txBody>
          <a:bodyPr vert="horz" lIns="91697" tIns="45848" rIns="91697" bIns="45848" rtlCol="0" anchor="b"/>
          <a:lstStyle>
            <a:lvl1pPr algn="l">
              <a:defRPr sz="1400"/>
            </a:lvl1pPr>
          </a:lstStyle>
          <a:p>
            <a:endParaRPr lang="en-US" dirty="0"/>
          </a:p>
        </p:txBody>
      </p:sp>
      <p:sp>
        <p:nvSpPr>
          <p:cNvPr id="7" name="Slide Number Placeholder 6"/>
          <p:cNvSpPr>
            <a:spLocks noGrp="1"/>
          </p:cNvSpPr>
          <p:nvPr>
            <p:ph type="sldNum" sz="quarter" idx="5"/>
          </p:nvPr>
        </p:nvSpPr>
        <p:spPr>
          <a:xfrm>
            <a:off x="3815376" y="9340764"/>
            <a:ext cx="2829918" cy="495028"/>
          </a:xfrm>
          <a:prstGeom prst="rect">
            <a:avLst/>
          </a:prstGeom>
        </p:spPr>
        <p:txBody>
          <a:bodyPr vert="horz" lIns="91697" tIns="45848" rIns="91697" bIns="45848" rtlCol="0" anchor="b"/>
          <a:lstStyle>
            <a:lvl1pPr algn="r">
              <a:defRPr sz="14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51517" y="5036366"/>
            <a:ext cx="6215660" cy="4026127"/>
          </a:xfrm>
          <a:prstGeom prst="rect">
            <a:avLst/>
          </a:prstGeom>
        </p:spPr>
        <p:txBody>
          <a:bodyPr vert="horz" lIns="91697" tIns="45848" rIns="91697" bIns="45848"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3815599" y="0"/>
            <a:ext cx="2918626" cy="495181"/>
          </a:xfrm>
          <a:prstGeom prst="rect">
            <a:avLst/>
          </a:prstGeom>
        </p:spPr>
        <p:txBody>
          <a:bodyPr vert="horz" lIns="90654" tIns="45327" rIns="90654" bIns="45327" rtlCol="0"/>
          <a:lstStyle>
            <a:lvl1pPr algn="r">
              <a:defRPr sz="1200"/>
            </a:lvl1pPr>
          </a:lstStyle>
          <a:p>
            <a:fld id="{F2C7CF5F-7CF3-4DF3-838A-EE34544862CC}" type="datetimeFigureOut">
              <a:rPr lang="en-US" smtClean="0"/>
              <a:t>3/6/2024</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9" userDrawn="1">
          <p15:clr>
            <a:srgbClr val="F26B43"/>
          </p15:clr>
        </p15:guide>
        <p15:guide id="2" pos="2122" userDrawn="1">
          <p15:clr>
            <a:srgbClr val="F26B43"/>
          </p15:clr>
        </p15:guide>
      </p15:sldGuideLst>
    </p:ext>
  </p:extLst>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solidFill>
          <a:schemeClr val="accent2"/>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23EA5B7-208D-F70C-0F95-AE4F06FC96C3}"/>
              </a:ext>
            </a:extLst>
          </p:cNvPr>
          <p:cNvGraphicFramePr>
            <a:graphicFrameLocks noChangeAspect="1"/>
          </p:cNvGraphicFramePr>
          <p:nvPr userDrawn="1">
            <p:custDataLst>
              <p:tags r:id="rId1"/>
            </p:custDataLst>
            <p:extLst>
              <p:ext uri="{D42A27DB-BD31-4B8C-83A1-F6EECF244321}">
                <p14:modId xmlns:p14="http://schemas.microsoft.com/office/powerpoint/2010/main" val="3358269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223EA5B7-208D-F70C-0F95-AE4F06FC96C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9073896" y="6433826"/>
            <a:ext cx="309563" cy="125099"/>
          </a:xfrm>
          <a:prstGeom prst="rect">
            <a:avLst/>
          </a:prstGeom>
          <a:noFill/>
        </p:spPr>
        <p:txBody>
          <a:bodyPr wrap="square" lIns="0" tIns="0" rIns="0" bIns="0" rtlCol="0" anchor="b">
            <a:spAutoFit/>
          </a:bodyPr>
          <a:lstStyle/>
          <a:p>
            <a:pPr marL="0" marR="0" indent="0" algn="r" defTabSz="742950" rtl="0" eaLnBrk="1" fontAlgn="auto" latinLnBrk="0" hangingPunct="1">
              <a:lnSpc>
                <a:spcPct val="100000"/>
              </a:lnSpc>
              <a:spcBef>
                <a:spcPts val="0"/>
              </a:spcBef>
              <a:spcAft>
                <a:spcPts val="0"/>
              </a:spcAft>
              <a:buClrTx/>
              <a:buSzTx/>
              <a:buFontTx/>
              <a:buNone/>
              <a:tabLst/>
              <a:defRPr/>
            </a:pPr>
            <a:fld id="{DFCF27A5-1A5B-48D3-A060-2758FFBB1ADD}" type="slidenum">
              <a:rPr lang="en-US" sz="813" kern="1200" smtClean="0">
                <a:solidFill>
                  <a:schemeClr val="bg1"/>
                </a:solidFill>
                <a:latin typeface="+mn-lt"/>
                <a:ea typeface="+mn-ea"/>
                <a:cs typeface="+mn-cs"/>
                <a:sym typeface="Trebuchet MS" panose="020B0603020202020204" pitchFamily="34" charset="0"/>
              </a:rPr>
              <a:pPr marL="0" marR="0" indent="0" algn="r" defTabSz="742950" rtl="0" eaLnBrk="1" fontAlgn="auto" latinLnBrk="0" hangingPunct="1">
                <a:lnSpc>
                  <a:spcPct val="100000"/>
                </a:lnSpc>
                <a:spcBef>
                  <a:spcPts val="0"/>
                </a:spcBef>
                <a:spcAft>
                  <a:spcPts val="0"/>
                </a:spcAft>
                <a:buClrTx/>
                <a:buSzTx/>
                <a:buFontTx/>
                <a:buNone/>
                <a:tabLst/>
                <a:defRPr/>
              </a:pPr>
              <a:t>‹#›</a:t>
            </a:fld>
            <a:endParaRPr lang="en-US" sz="813" kern="1200" dirty="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7862888" y="6433825"/>
            <a:ext cx="1204166" cy="125099"/>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47" name="Title 1"/>
          <p:cNvSpPr>
            <a:spLocks noGrp="1"/>
          </p:cNvSpPr>
          <p:nvPr>
            <p:ph type="title"/>
          </p:nvPr>
        </p:nvSpPr>
        <p:spPr bwMode="blackWhite">
          <a:xfrm>
            <a:off x="511875" y="2851842"/>
            <a:ext cx="4014858" cy="778597"/>
          </a:xfrm>
        </p:spPr>
        <p:txBody>
          <a:bodyPr anchor="t">
            <a:noAutofit/>
          </a:bodyPr>
          <a:lstStyle>
            <a:lvl1pPr>
              <a:defRPr sz="4000">
                <a:solidFill>
                  <a:schemeClr val="tx2"/>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dirty="0"/>
          </a:p>
        </p:txBody>
      </p:sp>
      <p:cxnSp>
        <p:nvCxnSpPr>
          <p:cNvPr id="148" name="Straight Connector 147"/>
          <p:cNvCxnSpPr/>
          <p:nvPr userDrawn="1"/>
        </p:nvCxnSpPr>
        <p:spPr bwMode="white">
          <a:xfrm>
            <a:off x="502855" y="3680016"/>
            <a:ext cx="9405747"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テキスト プレースホルダー 6">
            <a:extLst>
              <a:ext uri="{FF2B5EF4-FFF2-40B4-BE49-F238E27FC236}">
                <a16:creationId xmlns:a16="http://schemas.microsoft.com/office/drawing/2014/main" id="{7C244000-FBF9-2892-A0E2-AF8DF6F42353}"/>
              </a:ext>
            </a:extLst>
          </p:cNvPr>
          <p:cNvSpPr>
            <a:spLocks noGrp="1"/>
          </p:cNvSpPr>
          <p:nvPr>
            <p:ph type="body" sz="quarter" idx="11"/>
          </p:nvPr>
        </p:nvSpPr>
        <p:spPr>
          <a:xfrm>
            <a:off x="511875" y="3793402"/>
            <a:ext cx="8886150" cy="914400"/>
          </a:xfrm>
        </p:spPr>
        <p:txBody>
          <a:bodyPr/>
          <a:lstStyle>
            <a:lvl1pPr>
              <a:defRPr sz="1400">
                <a:solidFill>
                  <a:schemeClr val="tx2"/>
                </a:solidFill>
              </a:defRPr>
            </a:lvl1pPr>
          </a:lstStyle>
          <a:p>
            <a:pPr lvl="0"/>
            <a:endParaRPr kumimoji="1" lang="ja-JP" altLang="en-US" dirty="0"/>
          </a:p>
        </p:txBody>
      </p:sp>
      <p:sp>
        <p:nvSpPr>
          <p:cNvPr id="11" name="テキスト プレースホルダー 10">
            <a:extLst>
              <a:ext uri="{FF2B5EF4-FFF2-40B4-BE49-F238E27FC236}">
                <a16:creationId xmlns:a16="http://schemas.microsoft.com/office/drawing/2014/main" id="{9140C099-BDA9-9D39-059E-D1831A3A7EE6}"/>
              </a:ext>
            </a:extLst>
          </p:cNvPr>
          <p:cNvSpPr>
            <a:spLocks noGrp="1"/>
          </p:cNvSpPr>
          <p:nvPr>
            <p:ph type="body" sz="quarter" idx="12"/>
          </p:nvPr>
        </p:nvSpPr>
        <p:spPr>
          <a:xfrm>
            <a:off x="4635374" y="2851842"/>
            <a:ext cx="4759451" cy="216000"/>
          </a:xfrm>
        </p:spPr>
        <p:txBody>
          <a:bodyPr/>
          <a:lstStyle>
            <a:lvl1pPr algn="r">
              <a:defRPr>
                <a:solidFill>
                  <a:schemeClr val="tx2"/>
                </a:solidFill>
              </a:defRPr>
            </a:lvl1pPr>
          </a:lstStyle>
          <a:p>
            <a:pPr lvl="0"/>
            <a:endParaRPr kumimoji="1" lang="ja-JP" altLang="en-US" dirty="0"/>
          </a:p>
        </p:txBody>
      </p:sp>
      <p:sp>
        <p:nvSpPr>
          <p:cNvPr id="12" name="テキスト プレースホルダー 10">
            <a:extLst>
              <a:ext uri="{FF2B5EF4-FFF2-40B4-BE49-F238E27FC236}">
                <a16:creationId xmlns:a16="http://schemas.microsoft.com/office/drawing/2014/main" id="{9E04A33F-5968-22FA-5868-8C1C009768F9}"/>
              </a:ext>
            </a:extLst>
          </p:cNvPr>
          <p:cNvSpPr>
            <a:spLocks noGrp="1"/>
          </p:cNvSpPr>
          <p:nvPr>
            <p:ph type="body" sz="quarter" idx="13"/>
          </p:nvPr>
        </p:nvSpPr>
        <p:spPr>
          <a:xfrm>
            <a:off x="4635374" y="3132276"/>
            <a:ext cx="4759451" cy="216000"/>
          </a:xfrm>
        </p:spPr>
        <p:txBody>
          <a:bodyPr/>
          <a:lstStyle>
            <a:lvl1pPr algn="r">
              <a:defRPr>
                <a:solidFill>
                  <a:schemeClr val="tx2"/>
                </a:solidFill>
              </a:defRPr>
            </a:lvl1pPr>
          </a:lstStyle>
          <a:p>
            <a:pPr lvl="0"/>
            <a:endParaRPr kumimoji="1" lang="ja-JP" altLang="en-US" dirty="0"/>
          </a:p>
        </p:txBody>
      </p:sp>
      <p:sp>
        <p:nvSpPr>
          <p:cNvPr id="13" name="テキスト プレースホルダー 10">
            <a:extLst>
              <a:ext uri="{FF2B5EF4-FFF2-40B4-BE49-F238E27FC236}">
                <a16:creationId xmlns:a16="http://schemas.microsoft.com/office/drawing/2014/main" id="{741C0D8A-198A-1E9B-0D1D-FDD34D335AAC}"/>
              </a:ext>
            </a:extLst>
          </p:cNvPr>
          <p:cNvSpPr>
            <a:spLocks noGrp="1"/>
          </p:cNvSpPr>
          <p:nvPr>
            <p:ph type="body" sz="quarter" idx="14"/>
          </p:nvPr>
        </p:nvSpPr>
        <p:spPr>
          <a:xfrm>
            <a:off x="4635374" y="3412710"/>
            <a:ext cx="4759451" cy="216000"/>
          </a:xfrm>
        </p:spPr>
        <p:txBody>
          <a:bodyPr/>
          <a:lstStyle>
            <a:lvl1pPr algn="r">
              <a:defRPr>
                <a:solidFill>
                  <a:schemeClr val="tx2"/>
                </a:solidFill>
              </a:defRPr>
            </a:lvl1pPr>
          </a:lstStyle>
          <a:p>
            <a:pPr lvl="0"/>
            <a:endParaRPr kumimoji="1" lang="ja-JP" altLang="en-US" dirty="0"/>
          </a:p>
        </p:txBody>
      </p:sp>
    </p:spTree>
    <p:extLst>
      <p:ext uri="{BB962C8B-B14F-4D97-AF65-F5344CB8AC3E}">
        <p14:creationId xmlns:p14="http://schemas.microsoft.com/office/powerpoint/2010/main" val="77756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２">
    <p:bg>
      <p:bgPr>
        <a:solidFill>
          <a:schemeClr val="accent2"/>
        </a:solidFill>
        <a:effectLst/>
      </p:bgPr>
    </p:bg>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61048219-F6DF-F7ED-C768-299585D17019}"/>
              </a:ext>
            </a:extLst>
          </p:cNvPr>
          <p:cNvSpPr>
            <a:spLocks noGrp="1"/>
          </p:cNvSpPr>
          <p:nvPr>
            <p:ph type="body" sz="quarter" idx="13"/>
          </p:nvPr>
        </p:nvSpPr>
        <p:spPr>
          <a:xfrm>
            <a:off x="1322388" y="2770188"/>
            <a:ext cx="7350125" cy="1204912"/>
          </a:xfrm>
        </p:spPr>
        <p:txBody>
          <a:bodyPr anchor="ctr"/>
          <a:lstStyle>
            <a:lvl1pPr>
              <a:defRPr sz="3200">
                <a:solidFill>
                  <a:schemeClr val="tx2"/>
                </a:solidFill>
              </a:defRPr>
            </a:lvl1pPr>
          </a:lstStyle>
          <a:p>
            <a:pPr lvl="0"/>
            <a:endParaRPr kumimoji="1" lang="ja-JP" altLang="en-US" dirty="0"/>
          </a:p>
        </p:txBody>
      </p:sp>
      <p:sp>
        <p:nvSpPr>
          <p:cNvPr id="8" name="正方形/長方形 7">
            <a:extLst>
              <a:ext uri="{FF2B5EF4-FFF2-40B4-BE49-F238E27FC236}">
                <a16:creationId xmlns:a16="http://schemas.microsoft.com/office/drawing/2014/main" id="{5E44E9A4-A74A-302E-3F0E-9209E88AD7A9}"/>
              </a:ext>
            </a:extLst>
          </p:cNvPr>
          <p:cNvSpPr/>
          <p:nvPr userDrawn="1"/>
        </p:nvSpPr>
        <p:spPr>
          <a:xfrm>
            <a:off x="0" y="2770188"/>
            <a:ext cx="415925" cy="1204912"/>
          </a:xfrm>
          <a:prstGeom prst="rect">
            <a:avLst/>
          </a:prstGeom>
          <a:solidFill>
            <a:schemeClr val="bg1"/>
          </a:solidFill>
          <a:ln w="9525" cap="rnd" cmpd="sng" algn="ctr">
            <a:solidFill>
              <a:schemeClr val="bg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666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２">
    <p:bg>
      <p:bgPr>
        <a:solidFill>
          <a:schemeClr val="accent2"/>
        </a:solidFill>
        <a:effectLst/>
      </p:bgPr>
    </p:bg>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61048219-F6DF-F7ED-C768-299585D17019}"/>
              </a:ext>
            </a:extLst>
          </p:cNvPr>
          <p:cNvSpPr>
            <a:spLocks noGrp="1"/>
          </p:cNvSpPr>
          <p:nvPr>
            <p:ph type="body" sz="quarter" idx="13"/>
          </p:nvPr>
        </p:nvSpPr>
        <p:spPr>
          <a:xfrm>
            <a:off x="1322388" y="2770188"/>
            <a:ext cx="7350125" cy="1204912"/>
          </a:xfrm>
        </p:spPr>
        <p:txBody>
          <a:bodyPr anchor="ctr"/>
          <a:lstStyle>
            <a:lvl1pPr>
              <a:defRPr sz="3200">
                <a:solidFill>
                  <a:schemeClr val="tx2"/>
                </a:solidFill>
              </a:defRPr>
            </a:lvl1pPr>
          </a:lstStyle>
          <a:p>
            <a:pPr lvl="0"/>
            <a:endParaRPr kumimoji="1" lang="ja-JP" altLang="en-US" dirty="0"/>
          </a:p>
        </p:txBody>
      </p:sp>
    </p:spTree>
    <p:extLst>
      <p:ext uri="{BB962C8B-B14F-4D97-AF65-F5344CB8AC3E}">
        <p14:creationId xmlns:p14="http://schemas.microsoft.com/office/powerpoint/2010/main" val="57429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CEA1456-E3E9-90B5-839F-F13297A9F24B}"/>
              </a:ext>
            </a:extLst>
          </p:cNvPr>
          <p:cNvGraphicFramePr>
            <a:graphicFrameLocks noChangeAspect="1"/>
          </p:cNvGraphicFramePr>
          <p:nvPr userDrawn="1">
            <p:custDataLst>
              <p:tags r:id="rId1"/>
            </p:custDataLst>
            <p:extLst>
              <p:ext uri="{D42A27DB-BD31-4B8C-83A1-F6EECF244321}">
                <p14:modId xmlns:p14="http://schemas.microsoft.com/office/powerpoint/2010/main" val="13481441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9" name="think-cell data - do not delete" hidden="1">
                        <a:extLst>
                          <a:ext uri="{FF2B5EF4-FFF2-40B4-BE49-F238E27FC236}">
                            <a16:creationId xmlns:a16="http://schemas.microsoft.com/office/drawing/2014/main" id="{FCEA1456-E3E9-90B5-839F-F13297A9F24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cxnSp>
        <p:nvCxnSpPr>
          <p:cNvPr id="4" name="Straight Connector 147">
            <a:extLst>
              <a:ext uri="{FF2B5EF4-FFF2-40B4-BE49-F238E27FC236}">
                <a16:creationId xmlns:a16="http://schemas.microsoft.com/office/drawing/2014/main" id="{01E5DE7B-F2AA-B9DB-E98D-BA49BDAC0959}"/>
              </a:ext>
            </a:extLst>
          </p:cNvPr>
          <p:cNvCxnSpPr>
            <a:cxnSpLocks/>
          </p:cNvCxnSpPr>
          <p:nvPr userDrawn="1"/>
        </p:nvCxnSpPr>
        <p:spPr bwMode="white">
          <a:xfrm>
            <a:off x="10232" y="1181268"/>
            <a:ext cx="9885535" cy="0"/>
          </a:xfrm>
          <a:prstGeom prst="line">
            <a:avLst/>
          </a:prstGeom>
          <a:ln w="19050" cmpd="sng">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テキスト プレースホルダー 6">
            <a:extLst>
              <a:ext uri="{FF2B5EF4-FFF2-40B4-BE49-F238E27FC236}">
                <a16:creationId xmlns:a16="http://schemas.microsoft.com/office/drawing/2014/main" id="{5A63CC5B-D2D6-947A-EB72-58A2D4B877B1}"/>
              </a:ext>
            </a:extLst>
          </p:cNvPr>
          <p:cNvSpPr>
            <a:spLocks noGrp="1"/>
          </p:cNvSpPr>
          <p:nvPr>
            <p:ph type="body" sz="quarter" idx="15" hasCustomPrompt="1"/>
          </p:nvPr>
        </p:nvSpPr>
        <p:spPr>
          <a:xfrm>
            <a:off x="512291" y="511472"/>
            <a:ext cx="8891587" cy="604071"/>
          </a:xfrm>
        </p:spPr>
        <p:txBody>
          <a:bodyPr anchor="t"/>
          <a:lstStyle>
            <a:lvl1pPr>
              <a:spcBef>
                <a:spcPts val="0"/>
              </a:spcBef>
              <a:spcAft>
                <a:spcPts val="0"/>
              </a:spcAft>
              <a:buNone/>
              <a:defRPr sz="1600">
                <a:solidFill>
                  <a:schemeClr val="tx2"/>
                </a:solidFill>
              </a:defRPr>
            </a:lvl1pPr>
          </a:lstStyle>
          <a:p>
            <a:pPr marL="0" marR="0" lvl="0" indent="0" algn="l" defTabSz="742950" rtl="0" eaLnBrk="1" fontAlgn="auto" latinLnBrk="0" hangingPunct="1">
              <a:lnSpc>
                <a:spcPct val="110000"/>
              </a:lnSpc>
              <a:spcBef>
                <a:spcPts val="0"/>
              </a:spcBef>
              <a:spcAft>
                <a:spcPts val="0"/>
              </a:spcAft>
              <a:buClrTx/>
              <a:buSzTx/>
              <a:buFont typeface="Arial" panose="020B0604020202020204" pitchFamily="34" charset="0"/>
              <a:buNone/>
              <a:tabLst/>
              <a:defRPr/>
            </a:pPr>
            <a:r>
              <a:rPr lang="ja-JP" altLang="en-US" dirty="0">
                <a:solidFill>
                  <a:schemeClr val="tx1"/>
                </a:solidFill>
              </a:rPr>
              <a:t>（スライドの内容を簡潔に記載）</a:t>
            </a:r>
          </a:p>
        </p:txBody>
      </p:sp>
      <p:sp>
        <p:nvSpPr>
          <p:cNvPr id="2" name="Title Placeholder 1">
            <a:extLst>
              <a:ext uri="{FF2B5EF4-FFF2-40B4-BE49-F238E27FC236}">
                <a16:creationId xmlns:a16="http://schemas.microsoft.com/office/drawing/2014/main" id="{A8E6150C-2F5C-01D6-6516-E2941A436063}"/>
              </a:ext>
            </a:extLst>
          </p:cNvPr>
          <p:cNvSpPr>
            <a:spLocks noGrp="1"/>
          </p:cNvSpPr>
          <p:nvPr>
            <p:ph type="title" hasCustomPrompt="1"/>
          </p:nvPr>
        </p:nvSpPr>
        <p:spPr>
          <a:xfrm>
            <a:off x="512291" y="242563"/>
            <a:ext cx="8883347" cy="166199"/>
          </a:xfrm>
          <a:prstGeom prst="rect">
            <a:avLst/>
          </a:prstGeom>
        </p:spPr>
        <p:txBody>
          <a:bodyPr vert="horz" wrap="square" lIns="0" tIns="0" rIns="0" bIns="0" rtlCol="0" anchor="t">
            <a:spAutoFit/>
          </a:bodyPr>
          <a:lstStyle/>
          <a:p>
            <a:r>
              <a:rPr lang="en-US" dirty="0"/>
              <a:t>Click to add title</a:t>
            </a:r>
          </a:p>
        </p:txBody>
      </p:sp>
    </p:spTree>
    <p:extLst>
      <p:ext uri="{BB962C8B-B14F-4D97-AF65-F5344CB8AC3E}">
        <p14:creationId xmlns:p14="http://schemas.microsoft.com/office/powerpoint/2010/main" val="1614778305"/>
      </p:ext>
    </p:extLst>
  </p:cSld>
  <p:clrMapOvr>
    <a:masterClrMapping/>
  </p:clrMapOvr>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３">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CEA1456-E3E9-90B5-839F-F13297A9F24B}"/>
              </a:ext>
            </a:extLst>
          </p:cNvPr>
          <p:cNvGraphicFramePr>
            <a:graphicFrameLocks noChangeAspect="1"/>
          </p:cNvGraphicFramePr>
          <p:nvPr userDrawn="1">
            <p:custDataLst>
              <p:tags r:id="rId1"/>
            </p:custDataLst>
            <p:extLst>
              <p:ext uri="{D42A27DB-BD31-4B8C-83A1-F6EECF244321}">
                <p14:modId xmlns:p14="http://schemas.microsoft.com/office/powerpoint/2010/main" val="13481441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9" name="think-cell data - do not delete" hidden="1">
                        <a:extLst>
                          <a:ext uri="{FF2B5EF4-FFF2-40B4-BE49-F238E27FC236}">
                            <a16:creationId xmlns:a16="http://schemas.microsoft.com/office/drawing/2014/main" id="{FCEA1456-E3E9-90B5-839F-F13297A9F24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2" name="Title Placeholder 1">
            <a:extLst>
              <a:ext uri="{FF2B5EF4-FFF2-40B4-BE49-F238E27FC236}">
                <a16:creationId xmlns:a16="http://schemas.microsoft.com/office/drawing/2014/main" id="{A8E6150C-2F5C-01D6-6516-E2941A436063}"/>
              </a:ext>
            </a:extLst>
          </p:cNvPr>
          <p:cNvSpPr>
            <a:spLocks noGrp="1"/>
          </p:cNvSpPr>
          <p:nvPr>
            <p:ph type="title" hasCustomPrompt="1"/>
          </p:nvPr>
        </p:nvSpPr>
        <p:spPr>
          <a:xfrm>
            <a:off x="512291" y="242563"/>
            <a:ext cx="8883347" cy="166199"/>
          </a:xfrm>
          <a:prstGeom prst="rect">
            <a:avLst/>
          </a:prstGeom>
        </p:spPr>
        <p:txBody>
          <a:bodyPr vert="horz" wrap="square" lIns="0" tIns="0" rIns="0" bIns="0" rtlCol="0" anchor="t">
            <a:spAutoFit/>
          </a:bodyPr>
          <a:lstStyle/>
          <a:p>
            <a:r>
              <a:rPr lang="en-US" dirty="0"/>
              <a:t>Click to add title</a:t>
            </a:r>
          </a:p>
        </p:txBody>
      </p:sp>
    </p:spTree>
    <p:extLst>
      <p:ext uri="{BB962C8B-B14F-4D97-AF65-F5344CB8AC3E}">
        <p14:creationId xmlns:p14="http://schemas.microsoft.com/office/powerpoint/2010/main" val="4066949229"/>
      </p:ext>
    </p:extLst>
  </p:cSld>
  <p:clrMapOvr>
    <a:masterClrMapping/>
  </p:clrMapOvr>
  <p:extLst>
    <p:ext uri="{DCECCB84-F9BA-43D5-87BE-67443E8EF086}">
      <p15:sldGuideLst xmlns:p15="http://schemas.microsoft.com/office/powerpoint/2012/main">
        <p15:guide id="1" orient="horz" pos="43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9D8FB1A2-D999-5D68-91D9-9D7D1ACFB5E6}"/>
              </a:ext>
            </a:extLst>
          </p:cNvPr>
          <p:cNvGraphicFramePr>
            <a:graphicFrameLocks noChangeAspect="1"/>
          </p:cNvGraphicFramePr>
          <p:nvPr userDrawn="1">
            <p:custDataLst>
              <p:tags r:id="rId7"/>
            </p:custDataLst>
            <p:extLst>
              <p:ext uri="{D42A27DB-BD31-4B8C-83A1-F6EECF244321}">
                <p14:modId xmlns:p14="http://schemas.microsoft.com/office/powerpoint/2010/main" val="24223956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395" imgH="396" progId="TCLayout.ActiveDocument.1">
                  <p:embed/>
                </p:oleObj>
              </mc:Choice>
              <mc:Fallback>
                <p:oleObj name="think-cell スライド" r:id="rId8" imgW="395" imgH="396" progId="TCLayout.ActiveDocument.1">
                  <p:embed/>
                  <p:pic>
                    <p:nvPicPr>
                      <p:cNvPr id="3" name="think-cell data - do not delete" hidden="1">
                        <a:extLst>
                          <a:ext uri="{FF2B5EF4-FFF2-40B4-BE49-F238E27FC236}">
                            <a16:creationId xmlns:a16="http://schemas.microsoft.com/office/drawing/2014/main" id="{9D8FB1A2-D999-5D68-91D9-9D7D1ACFB5E6}"/>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8184214" y="6615436"/>
            <a:ext cx="1204166" cy="125099"/>
          </a:xfrm>
          <a:prstGeom prst="rect">
            <a:avLst/>
          </a:prstGeom>
        </p:spPr>
        <p:txBody>
          <a:bodyPr vert="horz" wrap="square" lIns="0" tIns="0" rIns="0" bIns="0" rtlCol="0" anchor="b">
            <a:spAutoFit/>
          </a:bodyPr>
          <a:lstStyle>
            <a:lvl1pPr algn="r">
              <a:defRPr sz="813">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9395222" y="6615437"/>
            <a:ext cx="309563" cy="125099"/>
          </a:xfrm>
          <a:prstGeom prst="rect">
            <a:avLst/>
          </a:prstGeom>
          <a:noFill/>
        </p:spPr>
        <p:txBody>
          <a:bodyPr wrap="square" lIns="0" tIns="0" rIns="0" bIns="0" rtlCol="0" anchor="b">
            <a:spAutoFit/>
          </a:bodyPr>
          <a:lstStyle/>
          <a:p>
            <a:pPr marL="0" marR="0" indent="0" algn="r" defTabSz="742950" rtl="0" eaLnBrk="1" fontAlgn="auto" latinLnBrk="0" hangingPunct="1">
              <a:lnSpc>
                <a:spcPct val="100000"/>
              </a:lnSpc>
              <a:spcBef>
                <a:spcPts val="0"/>
              </a:spcBef>
              <a:spcAft>
                <a:spcPts val="0"/>
              </a:spcAft>
              <a:buClrTx/>
              <a:buSzTx/>
              <a:buFontTx/>
              <a:buNone/>
              <a:tabLst/>
              <a:defRPr/>
            </a:pPr>
            <a:fld id="{DFCF27A5-1A5B-48D3-A060-2758FFBB1ADD}" type="slidenum">
              <a:rPr lang="en-US" sz="813" kern="1200" smtClean="0">
                <a:solidFill>
                  <a:schemeClr val="bg1">
                    <a:lumMod val="50000"/>
                  </a:schemeClr>
                </a:solidFill>
                <a:latin typeface="+mn-lt"/>
                <a:ea typeface="+mn-ea"/>
                <a:cs typeface="+mn-cs"/>
                <a:sym typeface="Trebuchet MS" panose="020B0603020202020204" pitchFamily="34" charset="0"/>
              </a:rPr>
              <a:pPr marL="0" marR="0" indent="0" algn="r" defTabSz="742950" rtl="0" eaLnBrk="1" fontAlgn="auto" latinLnBrk="0" hangingPunct="1">
                <a:lnSpc>
                  <a:spcPct val="100000"/>
                </a:lnSpc>
                <a:spcBef>
                  <a:spcPts val="0"/>
                </a:spcBef>
                <a:spcAft>
                  <a:spcPts val="0"/>
                </a:spcAft>
                <a:buClrTx/>
                <a:buSzTx/>
                <a:buFontTx/>
                <a:buNone/>
                <a:tabLst/>
                <a:defRPr/>
              </a:pPr>
              <a:t>‹#›</a:t>
            </a:fld>
            <a:endParaRPr lang="en-US" sz="813"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511875" y="242563"/>
            <a:ext cx="8883347" cy="1661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511875" y="1825625"/>
            <a:ext cx="8883347"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2922683"/>
      </p:ext>
    </p:extLst>
  </p:cSld>
  <p:clrMap bg1="lt1" tx1="dk1" bg2="lt2" tx2="dk2" accent1="accent1" accent2="accent2" accent3="accent3" accent4="accent4" accent5="accent5" accent6="accent6" hlink="hlink" folHlink="folHlink"/>
  <p:sldLayoutIdLst>
    <p:sldLayoutId id="2147485121" r:id="rId1"/>
    <p:sldLayoutId id="2147485124" r:id="rId2"/>
    <p:sldLayoutId id="2147485122" r:id="rId3"/>
    <p:sldLayoutId id="2147485123" r:id="rId4"/>
    <p:sldLayoutId id="2147485125" r:id="rId5"/>
  </p:sldLayoutIdLst>
  <p:hf sldNum="0" hdr="0" ftr="0" dt="0"/>
  <p:txStyles>
    <p:titleStyle>
      <a:lvl1pPr algn="l" defTabSz="742950" rtl="0" eaLnBrk="1" latinLnBrk="0" hangingPunct="1">
        <a:lnSpc>
          <a:spcPct val="90000"/>
        </a:lnSpc>
        <a:spcBef>
          <a:spcPct val="0"/>
        </a:spcBef>
        <a:buNone/>
        <a:defRPr sz="12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742950" rtl="0" eaLnBrk="1" latinLnBrk="0" hangingPunct="1">
        <a:lnSpc>
          <a:spcPct val="110000"/>
        </a:lnSpc>
        <a:spcBef>
          <a:spcPts val="488"/>
        </a:spcBef>
        <a:spcAft>
          <a:spcPts val="244"/>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31075" indent="-140400" algn="l" defTabSz="742950" rtl="0" eaLnBrk="1" latinLnBrk="0" hangingPunct="1">
        <a:lnSpc>
          <a:spcPct val="90000"/>
        </a:lnSpc>
        <a:spcBef>
          <a:spcPts val="0"/>
        </a:spcBef>
        <a:spcAft>
          <a:spcPts val="244"/>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415350" indent="-134550" algn="l" defTabSz="742950" rtl="0" eaLnBrk="1" latinLnBrk="0" hangingPunct="1">
        <a:lnSpc>
          <a:spcPct val="90000"/>
        </a:lnSpc>
        <a:spcBef>
          <a:spcPts val="0"/>
        </a:spcBef>
        <a:spcAft>
          <a:spcPts val="244"/>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742950" rtl="0" eaLnBrk="1" latinLnBrk="0" hangingPunct="1">
        <a:lnSpc>
          <a:spcPct val="110000"/>
        </a:lnSpc>
        <a:spcBef>
          <a:spcPts val="244"/>
        </a:spcBef>
        <a:spcAft>
          <a:spcPts val="244"/>
        </a:spcAft>
        <a:buClr>
          <a:schemeClr val="tx2"/>
        </a:buClr>
        <a:buFont typeface="Arial" panose="020B0604020202020204" pitchFamily="34" charset="0"/>
        <a:buChar char="​"/>
        <a:defRPr lang="en-US" sz="12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742950" rtl="0" eaLnBrk="1" latinLnBrk="0" hangingPunct="1">
        <a:lnSpc>
          <a:spcPct val="100000"/>
        </a:lnSpc>
        <a:spcBef>
          <a:spcPts val="0"/>
        </a:spcBef>
        <a:spcAft>
          <a:spcPts val="244"/>
        </a:spcAft>
        <a:buClrTx/>
        <a:buFont typeface="Arial" panose="020B0604020202020204" pitchFamily="34" charset="0"/>
        <a:buChar char="​"/>
        <a:defRPr lang="en-US" sz="12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19273" indent="-123825" algn="l" defTabSz="742950" rtl="0" eaLnBrk="1" latinLnBrk="0" hangingPunct="1">
        <a:lnSpc>
          <a:spcPct val="90000"/>
        </a:lnSpc>
        <a:spcBef>
          <a:spcPts val="0"/>
        </a:spcBef>
        <a:spcAft>
          <a:spcPts val="488"/>
        </a:spcAft>
        <a:buClr>
          <a:schemeClr val="tx2"/>
        </a:buClr>
        <a:buFont typeface="Arial" panose="020B0604020202020204" pitchFamily="34" charset="0"/>
        <a:buChar char="•"/>
        <a:defRPr lang="en-US" sz="1300" kern="1200" smtClean="0">
          <a:solidFill>
            <a:schemeClr val="tx1"/>
          </a:solidFill>
          <a:latin typeface="+mn-lt"/>
          <a:ea typeface="+mn-ea"/>
          <a:cs typeface="+mn-cs"/>
          <a:sym typeface="Trebuchet MS" panose="020B0603020202020204" pitchFamily="34" charset="0"/>
        </a:defRPr>
      </a:lvl6pPr>
      <a:lvl7pPr marL="0" indent="0" algn="l" defTabSz="742950" rtl="0" eaLnBrk="1" latinLnBrk="0" hangingPunct="1">
        <a:lnSpc>
          <a:spcPct val="90000"/>
        </a:lnSpc>
        <a:spcBef>
          <a:spcPts val="731"/>
        </a:spcBef>
        <a:spcAft>
          <a:spcPts val="731"/>
        </a:spcAft>
        <a:buFont typeface="Arial" panose="020B0604020202020204" pitchFamily="34" charset="0"/>
        <a:buChar char="​"/>
        <a:defRPr lang="en-US" sz="3575" kern="1200" baseline="0" smtClean="0">
          <a:solidFill>
            <a:schemeClr val="tx1"/>
          </a:solidFill>
          <a:latin typeface="+mn-lt"/>
          <a:ea typeface="+mn-ea"/>
          <a:cs typeface="+mn-cs"/>
          <a:sym typeface="Trebuchet MS" panose="020B0603020202020204" pitchFamily="34" charset="0"/>
        </a:defRPr>
      </a:lvl7pPr>
      <a:lvl8pPr marL="0" indent="0" algn="l" defTabSz="742950" rtl="0" eaLnBrk="1" latinLnBrk="0" hangingPunct="1">
        <a:lnSpc>
          <a:spcPct val="90000"/>
        </a:lnSpc>
        <a:spcBef>
          <a:spcPts val="731"/>
        </a:spcBef>
        <a:spcAft>
          <a:spcPts val="0"/>
        </a:spcAft>
        <a:buFont typeface="Arial" panose="020B0604020202020204" pitchFamily="34" charset="0"/>
        <a:buChar char="​"/>
        <a:defRPr lang="en-US" sz="4388" kern="1200" baseline="0" smtClean="0">
          <a:solidFill>
            <a:schemeClr val="tx2"/>
          </a:solidFill>
          <a:latin typeface="+mn-lt"/>
          <a:ea typeface="+mn-ea"/>
          <a:cs typeface="+mn-cs"/>
          <a:sym typeface="Trebuchet MS" panose="020B0603020202020204" pitchFamily="34" charset="0"/>
        </a:defRPr>
      </a:lvl8pPr>
      <a:lvl9pPr marL="0" indent="0" algn="l" defTabSz="742950" rtl="0" eaLnBrk="1" latinLnBrk="0" hangingPunct="1">
        <a:lnSpc>
          <a:spcPct val="100000"/>
        </a:lnSpc>
        <a:spcBef>
          <a:spcPts val="0"/>
        </a:spcBef>
        <a:spcAft>
          <a:spcPts val="731"/>
        </a:spcAft>
        <a:buFont typeface="Arial" panose="020B0604020202020204" pitchFamily="34" charset="0"/>
        <a:buChar char="​"/>
        <a:defRPr lang="en-US" sz="195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262" userDrawn="1">
          <p15:clr>
            <a:srgbClr val="F26B43"/>
          </p15:clr>
        </p15:guide>
        <p15:guide id="3" pos="4808" userDrawn="1">
          <p15:clr>
            <a:srgbClr val="F26B43"/>
          </p15:clr>
        </p15:guide>
        <p15:guide id="4" orient="horz" pos="38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tags" Target="../tags/tag24.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tags" Target="../tags/tag25.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4.xml"/><Relationship Id="rId1" Type="http://schemas.openxmlformats.org/officeDocument/2006/relationships/tags" Target="../tags/tag26.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tags" Target="../tags/tag27.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tags" Target="../tags/tag28.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tags" Target="../tags/tag29.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tags" Target="../tags/tag30.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4.xml"/><Relationship Id="rId1" Type="http://schemas.openxmlformats.org/officeDocument/2006/relationships/tags" Target="../tags/tag31.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4.xml"/><Relationship Id="rId1" Type="http://schemas.openxmlformats.org/officeDocument/2006/relationships/tags" Target="../tags/tag32.xml"/><Relationship Id="rId5" Type="http://schemas.openxmlformats.org/officeDocument/2006/relationships/image" Target="../media/image5.png"/><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33.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4.xml"/><Relationship Id="rId1" Type="http://schemas.openxmlformats.org/officeDocument/2006/relationships/tags" Target="../tags/tag34.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tags" Target="../tags/tag35.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8.x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49018B6A-66BB-2CFE-F911-51652A82A29F}"/>
              </a:ext>
            </a:extLst>
          </p:cNvPr>
          <p:cNvGraphicFramePr>
            <a:graphicFrameLocks noChangeAspect="1"/>
          </p:cNvGraphicFramePr>
          <p:nvPr>
            <p:custDataLst>
              <p:tags r:id="rId1"/>
            </p:custDataLst>
            <p:extLst>
              <p:ext uri="{D42A27DB-BD31-4B8C-83A1-F6EECF244321}">
                <p14:modId xmlns:p14="http://schemas.microsoft.com/office/powerpoint/2010/main" val="23515674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92" imgH="591" progId="TCLayout.ActiveDocument.1">
                  <p:embed/>
                </p:oleObj>
              </mc:Choice>
              <mc:Fallback>
                <p:oleObj name="think-cell スライド" r:id="rId3" imgW="592" imgH="591" progId="TCLayout.ActiveDocument.1">
                  <p:embed/>
                  <p:pic>
                    <p:nvPicPr>
                      <p:cNvPr id="4" name="オブジェクト 3" hidden="1">
                        <a:extLst>
                          <a:ext uri="{FF2B5EF4-FFF2-40B4-BE49-F238E27FC236}">
                            <a16:creationId xmlns:a16="http://schemas.microsoft.com/office/drawing/2014/main" id="{49018B6A-66BB-2CFE-F911-51652A82A29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正方形/長方形 6">
            <a:extLst>
              <a:ext uri="{FF2B5EF4-FFF2-40B4-BE49-F238E27FC236}">
                <a16:creationId xmlns:a16="http://schemas.microsoft.com/office/drawing/2014/main" id="{1364E919-C0EA-0F4A-2842-1AA6A3E3D00F}"/>
              </a:ext>
            </a:extLst>
          </p:cNvPr>
          <p:cNvSpPr/>
          <p:nvPr/>
        </p:nvSpPr>
        <p:spPr>
          <a:xfrm>
            <a:off x="0" y="0"/>
            <a:ext cx="9906000" cy="627681"/>
          </a:xfrm>
          <a:prstGeom prst="rect">
            <a:avLst/>
          </a:pr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kumimoji="1" lang="ja-JP" altLang="en-US" b="1" dirty="0">
                <a:solidFill>
                  <a:schemeClr val="tx1"/>
                </a:solidFill>
                <a:latin typeface="Meiryo UI" panose="020B0604030504040204" pitchFamily="50" charset="-128"/>
                <a:ea typeface="Meiryo UI" panose="020B0604030504040204" pitchFamily="50" charset="-128"/>
              </a:rPr>
              <a:t>成長投資計画書作成における留意事項　</a:t>
            </a:r>
            <a:r>
              <a:rPr kumimoji="1"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rgbClr val="C00000"/>
                </a:solidFill>
                <a:latin typeface="Meiryo UI" panose="020B0604030504040204" pitchFamily="50" charset="-128"/>
                <a:ea typeface="Meiryo UI" panose="020B0604030504040204" pitchFamily="50" charset="-128"/>
              </a:rPr>
              <a:t>本スライドは提出前に削除してください</a:t>
            </a:r>
            <a:r>
              <a:rPr kumimoji="1" lang="en-US" altLang="ja-JP" b="1" dirty="0">
                <a:solidFill>
                  <a:schemeClr val="tx1"/>
                </a:solidFill>
                <a:latin typeface="Meiryo UI" panose="020B0604030504040204" pitchFamily="50" charset="-128"/>
                <a:ea typeface="Meiryo UI" panose="020B0604030504040204" pitchFamily="50" charset="-128"/>
              </a:rPr>
              <a:t>】</a:t>
            </a:r>
          </a:p>
        </p:txBody>
      </p:sp>
      <p:sp>
        <p:nvSpPr>
          <p:cNvPr id="5" name="テキスト プレースホルダー 7">
            <a:extLst>
              <a:ext uri="{FF2B5EF4-FFF2-40B4-BE49-F238E27FC236}">
                <a16:creationId xmlns:a16="http://schemas.microsoft.com/office/drawing/2014/main" id="{F196E1EB-D344-1B1A-003D-A4587127DD3A}"/>
              </a:ext>
            </a:extLst>
          </p:cNvPr>
          <p:cNvSpPr txBox="1">
            <a:spLocks/>
          </p:cNvSpPr>
          <p:nvPr/>
        </p:nvSpPr>
        <p:spPr>
          <a:xfrm>
            <a:off x="300445" y="1019510"/>
            <a:ext cx="9348651" cy="5189701"/>
          </a:xfrm>
          <a:prstGeom prst="rect">
            <a:avLst/>
          </a:prstGeom>
        </p:spPr>
        <p:txBody>
          <a:bodyPr/>
          <a:lstStyle>
            <a:lvl1pPr marL="0" indent="0" algn="l" defTabSz="742950" rtl="0" eaLnBrk="1" latinLnBrk="0" hangingPunct="1">
              <a:lnSpc>
                <a:spcPct val="110000"/>
              </a:lnSpc>
              <a:spcBef>
                <a:spcPts val="488"/>
              </a:spcBef>
              <a:spcAft>
                <a:spcPts val="244"/>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31075" indent="-140400" algn="l" defTabSz="742950" rtl="0" eaLnBrk="1" latinLnBrk="0" hangingPunct="1">
              <a:lnSpc>
                <a:spcPct val="90000"/>
              </a:lnSpc>
              <a:spcBef>
                <a:spcPts val="0"/>
              </a:spcBef>
              <a:spcAft>
                <a:spcPts val="244"/>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415350" indent="-134550" algn="l" defTabSz="742950" rtl="0" eaLnBrk="1" latinLnBrk="0" hangingPunct="1">
              <a:lnSpc>
                <a:spcPct val="90000"/>
              </a:lnSpc>
              <a:spcBef>
                <a:spcPts val="0"/>
              </a:spcBef>
              <a:spcAft>
                <a:spcPts val="244"/>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742950" rtl="0" eaLnBrk="1" latinLnBrk="0" hangingPunct="1">
              <a:lnSpc>
                <a:spcPct val="110000"/>
              </a:lnSpc>
              <a:spcBef>
                <a:spcPts val="244"/>
              </a:spcBef>
              <a:spcAft>
                <a:spcPts val="244"/>
              </a:spcAft>
              <a:buClr>
                <a:schemeClr val="tx2"/>
              </a:buClr>
              <a:buFont typeface="Arial" panose="020B0604020202020204" pitchFamily="34" charset="0"/>
              <a:buChar char="​"/>
              <a:defRPr lang="en-US" sz="12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742950" rtl="0" eaLnBrk="1" latinLnBrk="0" hangingPunct="1">
              <a:lnSpc>
                <a:spcPct val="100000"/>
              </a:lnSpc>
              <a:spcBef>
                <a:spcPts val="0"/>
              </a:spcBef>
              <a:spcAft>
                <a:spcPts val="244"/>
              </a:spcAft>
              <a:buClrTx/>
              <a:buFont typeface="Arial" panose="020B0604020202020204" pitchFamily="34" charset="0"/>
              <a:buChar char="​"/>
              <a:defRPr lang="en-US" sz="12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19273" indent="-123825" algn="l" defTabSz="742950" rtl="0" eaLnBrk="1" latinLnBrk="0" hangingPunct="1">
              <a:lnSpc>
                <a:spcPct val="90000"/>
              </a:lnSpc>
              <a:spcBef>
                <a:spcPts val="0"/>
              </a:spcBef>
              <a:spcAft>
                <a:spcPts val="488"/>
              </a:spcAft>
              <a:buClr>
                <a:schemeClr val="tx2"/>
              </a:buClr>
              <a:buFont typeface="Arial" panose="020B0604020202020204" pitchFamily="34" charset="0"/>
              <a:buChar char="•"/>
              <a:defRPr lang="en-US" sz="1300" kern="1200" smtClean="0">
                <a:solidFill>
                  <a:schemeClr val="tx1"/>
                </a:solidFill>
                <a:latin typeface="+mn-lt"/>
                <a:ea typeface="+mn-ea"/>
                <a:cs typeface="+mn-cs"/>
                <a:sym typeface="Trebuchet MS" panose="020B0603020202020204" pitchFamily="34" charset="0"/>
              </a:defRPr>
            </a:lvl6pPr>
            <a:lvl7pPr marL="0" indent="0" algn="l" defTabSz="742950" rtl="0" eaLnBrk="1" latinLnBrk="0" hangingPunct="1">
              <a:lnSpc>
                <a:spcPct val="90000"/>
              </a:lnSpc>
              <a:spcBef>
                <a:spcPts val="731"/>
              </a:spcBef>
              <a:spcAft>
                <a:spcPts val="731"/>
              </a:spcAft>
              <a:buFont typeface="Arial" panose="020B0604020202020204" pitchFamily="34" charset="0"/>
              <a:buChar char="​"/>
              <a:defRPr lang="en-US" sz="3575" kern="1200" baseline="0" smtClean="0">
                <a:solidFill>
                  <a:schemeClr val="tx1"/>
                </a:solidFill>
                <a:latin typeface="+mn-lt"/>
                <a:ea typeface="+mn-ea"/>
                <a:cs typeface="+mn-cs"/>
                <a:sym typeface="Trebuchet MS" panose="020B0603020202020204" pitchFamily="34" charset="0"/>
              </a:defRPr>
            </a:lvl7pPr>
            <a:lvl8pPr marL="0" indent="0" algn="l" defTabSz="742950" rtl="0" eaLnBrk="1" latinLnBrk="0" hangingPunct="1">
              <a:lnSpc>
                <a:spcPct val="90000"/>
              </a:lnSpc>
              <a:spcBef>
                <a:spcPts val="731"/>
              </a:spcBef>
              <a:spcAft>
                <a:spcPts val="0"/>
              </a:spcAft>
              <a:buFont typeface="Arial" panose="020B0604020202020204" pitchFamily="34" charset="0"/>
              <a:buChar char="​"/>
              <a:defRPr lang="en-US" sz="4388" kern="1200" baseline="0" smtClean="0">
                <a:solidFill>
                  <a:schemeClr val="tx2"/>
                </a:solidFill>
                <a:latin typeface="+mn-lt"/>
                <a:ea typeface="+mn-ea"/>
                <a:cs typeface="+mn-cs"/>
                <a:sym typeface="Trebuchet MS" panose="020B0603020202020204" pitchFamily="34" charset="0"/>
              </a:defRPr>
            </a:lvl8pPr>
            <a:lvl9pPr marL="0" indent="0" algn="l" defTabSz="742950" rtl="0" eaLnBrk="1" latinLnBrk="0" hangingPunct="1">
              <a:lnSpc>
                <a:spcPct val="100000"/>
              </a:lnSpc>
              <a:spcBef>
                <a:spcPts val="0"/>
              </a:spcBef>
              <a:spcAft>
                <a:spcPts val="731"/>
              </a:spcAft>
              <a:buFont typeface="Arial" panose="020B0604020202020204" pitchFamily="34" charset="0"/>
              <a:buChar char="​"/>
              <a:defRPr lang="en-US" sz="1950" kern="1200" baseline="0" dirty="0">
                <a:solidFill>
                  <a:schemeClr val="tx2"/>
                </a:solidFill>
                <a:latin typeface="+mn-lt"/>
                <a:ea typeface="+mn-ea"/>
                <a:cs typeface="+mn-cs"/>
                <a:sym typeface="Trebuchet MS" panose="020B0603020202020204" pitchFamily="34" charset="0"/>
              </a:defRPr>
            </a:lvl9pPr>
          </a:lstStyle>
          <a:p>
            <a:pPr marL="278606" indent="-278606">
              <a:lnSpc>
                <a:spcPct val="100000"/>
              </a:lnSpc>
              <a:spcBef>
                <a:spcPts val="600"/>
              </a:spcBef>
              <a:spcAft>
                <a:spcPts val="600"/>
              </a:spcAft>
              <a:buFont typeface="Arial" panose="020B0604020202020204" pitchFamily="34" charset="0"/>
              <a:buChar char="•"/>
            </a:pPr>
            <a:r>
              <a:rPr kumimoji="1" lang="ja-JP" altLang="en-US" sz="1600" dirty="0"/>
              <a:t>本資料に記載している項目に必要情報を入力し、「成長投資計画書」を作成してください。</a:t>
            </a:r>
            <a:endParaRPr kumimoji="1" lang="en-US" altLang="ja-JP" sz="1600" dirty="0"/>
          </a:p>
          <a:p>
            <a:pPr marL="278606" indent="-278606">
              <a:lnSpc>
                <a:spcPct val="100000"/>
              </a:lnSpc>
              <a:spcBef>
                <a:spcPts val="600"/>
              </a:spcBef>
              <a:spcAft>
                <a:spcPts val="600"/>
              </a:spcAft>
              <a:buFont typeface="Arial" panose="020B0604020202020204" pitchFamily="34" charset="0"/>
              <a:buChar char="•"/>
            </a:pPr>
            <a:r>
              <a:rPr kumimoji="1" lang="ja-JP" altLang="en-US" sz="1600" b="1" dirty="0">
                <a:solidFill>
                  <a:srgbClr val="FF0000"/>
                </a:solidFill>
              </a:rPr>
              <a:t>申請にあたっては、</a:t>
            </a:r>
            <a:r>
              <a:rPr kumimoji="1" lang="en-US" altLang="ja-JP" sz="1600" b="1" dirty="0">
                <a:solidFill>
                  <a:srgbClr val="FF0000"/>
                </a:solidFill>
              </a:rPr>
              <a:t>PDF</a:t>
            </a:r>
            <a:r>
              <a:rPr kumimoji="1" lang="ja-JP" altLang="en-US" sz="1600" b="1" dirty="0">
                <a:solidFill>
                  <a:srgbClr val="FF0000"/>
                </a:solidFill>
              </a:rPr>
              <a:t>形式に変換した上で提出してください</a:t>
            </a:r>
            <a:r>
              <a:rPr kumimoji="1" lang="ja-JP" altLang="en-US" sz="1600" dirty="0"/>
              <a:t>。</a:t>
            </a:r>
          </a:p>
          <a:p>
            <a:pPr marL="278606" indent="-278606">
              <a:lnSpc>
                <a:spcPct val="100000"/>
              </a:lnSpc>
              <a:spcBef>
                <a:spcPts val="600"/>
              </a:spcBef>
              <a:spcAft>
                <a:spcPts val="600"/>
              </a:spcAft>
              <a:buFont typeface="Arial" panose="020B0604020202020204" pitchFamily="34" charset="0"/>
              <a:buChar char="•"/>
            </a:pPr>
            <a:r>
              <a:rPr kumimoji="1" lang="ja-JP" altLang="en-US" sz="1600" dirty="0"/>
              <a:t>表紙含め、</a:t>
            </a:r>
            <a:r>
              <a:rPr kumimoji="1" lang="en-US" altLang="ja-JP" sz="1600" b="1" dirty="0">
                <a:solidFill>
                  <a:srgbClr val="FF0000"/>
                </a:solidFill>
              </a:rPr>
              <a:t>35</a:t>
            </a:r>
            <a:r>
              <a:rPr kumimoji="1" lang="ja-JP" altLang="en-US" sz="1600" b="1" dirty="0">
                <a:solidFill>
                  <a:srgbClr val="FF0000"/>
                </a:solidFill>
              </a:rPr>
              <a:t>ページ以内で作成</a:t>
            </a:r>
            <a:r>
              <a:rPr kumimoji="1" lang="ja-JP" altLang="en-US" sz="1600" dirty="0"/>
              <a:t>してください。</a:t>
            </a:r>
            <a:r>
              <a:rPr kumimoji="1" lang="en-US" altLang="ja-JP" sz="1600" dirty="0"/>
              <a:t>35</a:t>
            </a:r>
            <a:r>
              <a:rPr kumimoji="1" lang="ja-JP" altLang="en-US" sz="1600" dirty="0"/>
              <a:t>ページを超えている場合、審査を行わない場合があります。</a:t>
            </a:r>
          </a:p>
          <a:p>
            <a:pPr marL="278606" indent="-278606">
              <a:lnSpc>
                <a:spcPct val="100000"/>
              </a:lnSpc>
              <a:spcBef>
                <a:spcPts val="600"/>
              </a:spcBef>
              <a:spcAft>
                <a:spcPts val="600"/>
              </a:spcAft>
              <a:buFont typeface="Arial" panose="020B0604020202020204" pitchFamily="34" charset="0"/>
              <a:buChar char="•"/>
            </a:pPr>
            <a:r>
              <a:rPr kumimoji="1" lang="ja-JP" altLang="en-US" sz="1600" b="1" dirty="0">
                <a:solidFill>
                  <a:srgbClr val="FF0000"/>
                </a:solidFill>
              </a:rPr>
              <a:t>目次に示した各ページのタイトル・順番の変更はできません。</a:t>
            </a:r>
          </a:p>
          <a:p>
            <a:pPr marL="278606" indent="-278606">
              <a:lnSpc>
                <a:spcPct val="100000"/>
              </a:lnSpc>
              <a:spcBef>
                <a:spcPts val="600"/>
              </a:spcBef>
              <a:spcAft>
                <a:spcPts val="600"/>
              </a:spcAft>
              <a:buFont typeface="Arial" panose="020B0604020202020204" pitchFamily="34" charset="0"/>
              <a:buChar char="•"/>
            </a:pPr>
            <a:r>
              <a:rPr kumimoji="1" lang="ja-JP" altLang="en-US" sz="1600" dirty="0"/>
              <a:t>各ページのフォーマットはあくまで例示であり、資料の体裁（文字サイズ、図の大きさ）・分量を変えること（既存の中期経営計画・経営ビジョン等の引用・挿入等を含む）は可能ですが、</a:t>
            </a:r>
            <a:r>
              <a:rPr kumimoji="1" lang="ja-JP" altLang="en-US" sz="1600" b="1" dirty="0">
                <a:solidFill>
                  <a:srgbClr val="FF0000"/>
                </a:solidFill>
              </a:rPr>
              <a:t>各ページの記載ガイドについて十分な言及がない場合は、審査において十分に評価されない可能性があります</a:t>
            </a:r>
            <a:r>
              <a:rPr kumimoji="1" lang="ja-JP" altLang="en-US" sz="1600" dirty="0"/>
              <a:t>。なお、事実・データ等の記載は、その出典を明記してください。</a:t>
            </a:r>
            <a:endParaRPr kumimoji="1" lang="en-US" altLang="ja-JP" sz="1600" dirty="0"/>
          </a:p>
          <a:p>
            <a:pPr marL="278606" indent="-278606">
              <a:lnSpc>
                <a:spcPct val="100000"/>
              </a:lnSpc>
              <a:spcBef>
                <a:spcPts val="600"/>
              </a:spcBef>
              <a:spcAft>
                <a:spcPts val="600"/>
              </a:spcAft>
              <a:buFont typeface="Arial" panose="020B0604020202020204" pitchFamily="34" charset="0"/>
              <a:buChar char="•"/>
            </a:pPr>
            <a:r>
              <a:rPr kumimoji="1" lang="ja-JP" altLang="en-US" sz="1600" dirty="0"/>
              <a:t>記載する数字は、</a:t>
            </a:r>
            <a:r>
              <a:rPr kumimoji="1" lang="ja-JP" altLang="en-US" sz="1600" dirty="0">
                <a:solidFill>
                  <a:schemeClr val="tx1"/>
                </a:solidFill>
                <a:latin typeface="Meiryo UI" panose="020B0604030504040204" pitchFamily="50" charset="-128"/>
                <a:ea typeface="Meiryo UI" panose="020B0604030504040204" pitchFamily="50" charset="-128"/>
              </a:rPr>
              <a:t>成長投資計画書別紙</a:t>
            </a:r>
            <a:r>
              <a:rPr kumimoji="1" lang="ja-JP" altLang="en-US" sz="1600" dirty="0"/>
              <a:t>（様式２）</a:t>
            </a:r>
            <a:r>
              <a:rPr kumimoji="1" lang="ja-JP" altLang="en-US" sz="1600" dirty="0">
                <a:solidFill>
                  <a:schemeClr val="tx1"/>
                </a:solidFill>
                <a:latin typeface="Meiryo UI" panose="020B0604030504040204" pitchFamily="50" charset="-128"/>
                <a:ea typeface="Meiryo UI" panose="020B0604030504040204" pitchFamily="50" charset="-128"/>
              </a:rPr>
              <a:t>と整合させてください。</a:t>
            </a:r>
            <a:endParaRPr kumimoji="1" lang="ja-JP" altLang="en-US" sz="1600" dirty="0"/>
          </a:p>
          <a:p>
            <a:pPr marL="278606" indent="-278606">
              <a:lnSpc>
                <a:spcPct val="100000"/>
              </a:lnSpc>
              <a:spcBef>
                <a:spcPts val="600"/>
              </a:spcBef>
              <a:spcAft>
                <a:spcPts val="600"/>
              </a:spcAft>
              <a:buFont typeface="Arial" panose="020B0604020202020204" pitchFamily="34" charset="0"/>
              <a:buChar char="•"/>
            </a:pPr>
            <a:r>
              <a:rPr kumimoji="1" lang="ja-JP" altLang="en-US" sz="1600" dirty="0"/>
              <a:t>各ページの記載ガイド・吹き出しは提出時に削除してください。</a:t>
            </a:r>
          </a:p>
          <a:p>
            <a:pPr marL="278606" indent="-278606">
              <a:lnSpc>
                <a:spcPct val="100000"/>
              </a:lnSpc>
              <a:spcBef>
                <a:spcPts val="600"/>
              </a:spcBef>
              <a:spcAft>
                <a:spcPts val="600"/>
              </a:spcAft>
              <a:buFont typeface="Arial" panose="020B0604020202020204" pitchFamily="34" charset="0"/>
              <a:buChar char="•"/>
            </a:pPr>
            <a:r>
              <a:rPr kumimoji="1" lang="ja-JP" altLang="en-US" sz="1600" dirty="0"/>
              <a:t>必要に応じて、参考資料（自由様式）を挿入してください。（補助事業に関する事業計画（</a:t>
            </a:r>
            <a:r>
              <a:rPr kumimoji="1" lang="en-US" altLang="ja-JP" sz="1600" dirty="0"/>
              <a:t>PL</a:t>
            </a:r>
            <a:r>
              <a:rPr kumimoji="1" lang="ja-JP" altLang="en-US" sz="1600" dirty="0"/>
              <a:t>・</a:t>
            </a:r>
            <a:r>
              <a:rPr kumimoji="1" lang="en-US" altLang="ja-JP" sz="1600" dirty="0"/>
              <a:t>CF</a:t>
            </a:r>
            <a:r>
              <a:rPr kumimoji="1" lang="ja-JP" altLang="en-US" sz="1600" dirty="0"/>
              <a:t>など）・</a:t>
            </a:r>
            <a:r>
              <a:rPr kumimoji="1" lang="en-US" altLang="ja-JP" sz="1600" dirty="0"/>
              <a:t>DCF</a:t>
            </a:r>
            <a:r>
              <a:rPr kumimoji="1" lang="ja-JP" altLang="en-US" sz="1600" dirty="0"/>
              <a:t>法等による投資の収益性評価など）</a:t>
            </a:r>
          </a:p>
          <a:p>
            <a:pPr marL="278606" indent="-278606">
              <a:lnSpc>
                <a:spcPct val="100000"/>
              </a:lnSpc>
              <a:spcBef>
                <a:spcPts val="600"/>
              </a:spcBef>
              <a:spcAft>
                <a:spcPts val="600"/>
              </a:spcAft>
              <a:buFont typeface="Arial" panose="020B0604020202020204" pitchFamily="34" charset="0"/>
              <a:buChar char="•"/>
            </a:pPr>
            <a:r>
              <a:rPr kumimoji="1" lang="ja-JP" altLang="en-US" sz="1600" dirty="0"/>
              <a:t>成長投資計画書のうち、</a:t>
            </a:r>
            <a:r>
              <a:rPr kumimoji="1" lang="ja-JP" altLang="en-US" sz="1600" b="1" dirty="0">
                <a:solidFill>
                  <a:srgbClr val="FF0000"/>
                </a:solidFill>
              </a:rPr>
              <a:t>「本スライドは採択された場合、交付決定後に</a:t>
            </a:r>
            <a:r>
              <a:rPr kumimoji="1" lang="en-US" altLang="ja-JP" sz="1600" b="1" dirty="0">
                <a:solidFill>
                  <a:srgbClr val="FF0000"/>
                </a:solidFill>
              </a:rPr>
              <a:t>HP</a:t>
            </a:r>
            <a:r>
              <a:rPr kumimoji="1" lang="ja-JP" altLang="en-US" sz="1600" b="1" dirty="0">
                <a:solidFill>
                  <a:srgbClr val="FF0000"/>
                </a:solidFill>
              </a:rPr>
              <a:t>上で掲載します」と記載があるスライドについては、事務局の</a:t>
            </a:r>
            <a:r>
              <a:rPr kumimoji="1" lang="en-US" altLang="ja-JP" sz="1600" b="1" dirty="0">
                <a:solidFill>
                  <a:srgbClr val="FF0000"/>
                </a:solidFill>
              </a:rPr>
              <a:t>HP</a:t>
            </a:r>
            <a:r>
              <a:rPr kumimoji="1" lang="ja-JP" altLang="en-US" sz="1600" b="1" dirty="0">
                <a:solidFill>
                  <a:srgbClr val="FF0000"/>
                </a:solidFill>
              </a:rPr>
              <a:t>に公開する予定ですので、記載内容にご留意ください</a:t>
            </a:r>
            <a:r>
              <a:rPr kumimoji="1" lang="ja-JP" altLang="en-US" sz="1600" dirty="0"/>
              <a:t>。</a:t>
            </a:r>
          </a:p>
          <a:p>
            <a:pPr marL="278606" indent="-278606">
              <a:lnSpc>
                <a:spcPct val="100000"/>
              </a:lnSpc>
              <a:spcBef>
                <a:spcPts val="600"/>
              </a:spcBef>
              <a:spcAft>
                <a:spcPts val="600"/>
              </a:spcAft>
              <a:buFont typeface="Arial" panose="020B0604020202020204" pitchFamily="34" charset="0"/>
              <a:buChar char="•"/>
            </a:pPr>
            <a:r>
              <a:rPr kumimoji="1" lang="ja-JP" altLang="en-US" sz="1600" dirty="0"/>
              <a:t>応募にあたっては、公募要領及び交付規程をご覧下さい。</a:t>
            </a:r>
            <a:r>
              <a:rPr kumimoji="1" lang="ja-JP" altLang="en-US" sz="1600" b="1" dirty="0">
                <a:solidFill>
                  <a:srgbClr val="FF0000"/>
                </a:solidFill>
              </a:rPr>
              <a:t>審査の結果、採択され、事業を実施するには、公募要領及び交付規程の内容に従って</a:t>
            </a:r>
            <a:r>
              <a:rPr kumimoji="1" lang="ja-JP" altLang="en-US" sz="1600" dirty="0"/>
              <a:t>いただくことが必要です。</a:t>
            </a:r>
          </a:p>
          <a:p>
            <a:pPr>
              <a:spcBef>
                <a:spcPts val="600"/>
              </a:spcBef>
              <a:spcAft>
                <a:spcPts val="600"/>
              </a:spcAft>
            </a:pPr>
            <a:endParaRPr lang="ja-JP" altLang="en-US" sz="1600" dirty="0"/>
          </a:p>
        </p:txBody>
      </p:sp>
    </p:spTree>
    <p:extLst>
      <p:ext uri="{BB962C8B-B14F-4D97-AF65-F5344CB8AC3E}">
        <p14:creationId xmlns:p14="http://schemas.microsoft.com/office/powerpoint/2010/main" val="183595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B13C5EFB-6964-3655-38B3-AF32FF87981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B13C5EFB-6964-3655-38B3-AF32FF87981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タイトル 17">
            <a:extLst>
              <a:ext uri="{FF2B5EF4-FFF2-40B4-BE49-F238E27FC236}">
                <a16:creationId xmlns:a16="http://schemas.microsoft.com/office/drawing/2014/main" id="{E015B182-EF90-FC55-4161-1C92B7DEAEF9}"/>
              </a:ext>
            </a:extLst>
          </p:cNvPr>
          <p:cNvSpPr>
            <a:spLocks noGrp="1"/>
          </p:cNvSpPr>
          <p:nvPr>
            <p:ph type="title"/>
          </p:nvPr>
        </p:nvSpPr>
        <p:spPr>
          <a:xfrm>
            <a:off x="511875" y="242563"/>
            <a:ext cx="8883347" cy="166199"/>
          </a:xfrm>
        </p:spPr>
        <p:txBody>
          <a:bodyPr vert="horz"/>
          <a:lstStyle/>
          <a:p>
            <a:r>
              <a:rPr lang="en-US" altLang="ja-JP" sz="1200" dirty="0"/>
              <a:t>5.</a:t>
            </a:r>
            <a:r>
              <a:rPr lang="ja-JP" altLang="en-US" sz="1200" dirty="0"/>
              <a:t>推進体制</a:t>
            </a:r>
            <a:endParaRPr lang="ja-JP" altLang="en-US"/>
          </a:p>
        </p:txBody>
      </p:sp>
      <p:sp>
        <p:nvSpPr>
          <p:cNvPr id="47" name="正方形/長方形 46">
            <a:extLst>
              <a:ext uri="{FF2B5EF4-FFF2-40B4-BE49-F238E27FC236}">
                <a16:creationId xmlns:a16="http://schemas.microsoft.com/office/drawing/2014/main" id="{C6BE1327-D372-2269-077E-08A27F0657F0}"/>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（前ページに示した）会社全体・補助事業双方の成果目標（</a:t>
            </a:r>
            <a:r>
              <a:rPr kumimoji="1" lang="en-US" altLang="ja-JP" sz="1200" dirty="0">
                <a:solidFill>
                  <a:schemeClr val="tx1"/>
                </a:solidFill>
                <a:latin typeface="Meiryo UI" panose="020B0604030504040204" pitchFamily="50" charset="-128"/>
                <a:ea typeface="Meiryo UI" panose="020B0604030504040204" pitchFamily="50" charset="-128"/>
              </a:rPr>
              <a:t>KGI</a:t>
            </a:r>
            <a:r>
              <a:rPr kumimoji="1" lang="ja-JP" altLang="en-US" sz="1200" dirty="0">
                <a:solidFill>
                  <a:schemeClr val="tx1"/>
                </a:solidFill>
                <a:latin typeface="Meiryo UI" panose="020B0604030504040204" pitchFamily="50" charset="-128"/>
                <a:ea typeface="Meiryo UI" panose="020B0604030504040204" pitchFamily="50" charset="-128"/>
              </a:rPr>
              <a:t>）等について、その達成に向けた効率的な管理体制であることを記載ください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1" name="テキスト プレースホルダー 30">
            <a:extLst>
              <a:ext uri="{FF2B5EF4-FFF2-40B4-BE49-F238E27FC236}">
                <a16:creationId xmlns:a16="http://schemas.microsoft.com/office/drawing/2014/main" id="{83897F95-E5D9-2C04-749A-5A8A46B4B196}"/>
              </a:ext>
            </a:extLst>
          </p:cNvPr>
          <p:cNvSpPr>
            <a:spLocks noGrp="1"/>
          </p:cNvSpPr>
          <p:nvPr>
            <p:ph type="body" sz="quarter" idx="15"/>
          </p:nvPr>
        </p:nvSpPr>
        <p:spPr/>
        <p:txBody>
          <a:bodyPr/>
          <a:lstStyle/>
          <a:p>
            <a:endParaRPr lang="ja-JP" altLang="en-US"/>
          </a:p>
        </p:txBody>
      </p:sp>
      <p:sp>
        <p:nvSpPr>
          <p:cNvPr id="8" name="フリーフォーム: 図形 7">
            <a:extLst>
              <a:ext uri="{FF2B5EF4-FFF2-40B4-BE49-F238E27FC236}">
                <a16:creationId xmlns:a16="http://schemas.microsoft.com/office/drawing/2014/main" id="{6AC0F36B-7338-48B6-229C-3A1F2F6A144F}"/>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経営力　</a:t>
            </a:r>
            <a:r>
              <a:rPr kumimoji="1" lang="ja-JP" altLang="en-US" sz="800" b="1" dirty="0">
                <a:solidFill>
                  <a:srgbClr val="D9D9D9"/>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a:t>
            </a:r>
            <a:r>
              <a:rPr kumimoji="1" lang="ja-JP" altLang="en-US" sz="800" b="1" dirty="0">
                <a:solidFill>
                  <a:schemeClr val="tx1"/>
                </a:solidFill>
                <a:latin typeface="Meiryo UI" panose="020B0604030504040204" pitchFamily="50" charset="-128"/>
                <a:ea typeface="Meiryo UI" panose="020B0604030504040204" pitchFamily="50" charset="-128"/>
              </a:rPr>
              <a:t>ウ</a:t>
            </a:r>
          </a:p>
        </p:txBody>
      </p:sp>
      <p:sp>
        <p:nvSpPr>
          <p:cNvPr id="9" name="フリーフォーム: 図形 8">
            <a:extLst>
              <a:ext uri="{FF2B5EF4-FFF2-40B4-BE49-F238E27FC236}">
                <a16:creationId xmlns:a16="http://schemas.microsoft.com/office/drawing/2014/main" id="{165A99C8-A3E2-DB5D-D603-D582148F2820}"/>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0" name="フリーフォーム: 図形 9">
            <a:extLst>
              <a:ext uri="{FF2B5EF4-FFF2-40B4-BE49-F238E27FC236}">
                <a16:creationId xmlns:a16="http://schemas.microsoft.com/office/drawing/2014/main" id="{DD2CB02B-B818-87A5-42C9-862F35943166}"/>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1" name="フリーフォーム: 図形 10">
            <a:extLst>
              <a:ext uri="{FF2B5EF4-FFF2-40B4-BE49-F238E27FC236}">
                <a16:creationId xmlns:a16="http://schemas.microsoft.com/office/drawing/2014/main" id="{E1A16B09-68C4-9F08-AF9F-553BD60638C6}"/>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2" name="フリーフォーム: 図形 11">
            <a:extLst>
              <a:ext uri="{FF2B5EF4-FFF2-40B4-BE49-F238E27FC236}">
                <a16:creationId xmlns:a16="http://schemas.microsoft.com/office/drawing/2014/main" id="{D13673C7-6E95-0B74-DCF3-D1F6F8E069CE}"/>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15" name="正方形/長方形 14">
            <a:extLst>
              <a:ext uri="{FF2B5EF4-FFF2-40B4-BE49-F238E27FC236}">
                <a16:creationId xmlns:a16="http://schemas.microsoft.com/office/drawing/2014/main" id="{0A738AE4-8F0B-A711-3312-461968625F8D}"/>
              </a:ext>
            </a:extLst>
          </p:cNvPr>
          <p:cNvSpPr/>
          <p:nvPr/>
        </p:nvSpPr>
        <p:spPr>
          <a:xfrm>
            <a:off x="5165664" y="2305437"/>
            <a:ext cx="4229558"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200" kern="100" dirty="0">
                <a:solidFill>
                  <a:schemeClr val="tx1"/>
                </a:solidFill>
                <a:latin typeface="Meiryo UI" panose="020B0604030504040204" pitchFamily="50" charset="-128"/>
                <a:ea typeface="Meiryo UI" panose="020B0604030504040204" pitchFamily="50" charset="-128"/>
                <a:cs typeface="Courier New" panose="02070309020205020404" pitchFamily="49" charset="0"/>
              </a:rPr>
              <a:t>コーポレートガバナンス強化の取組</a:t>
            </a:r>
            <a:endParaRPr lang="ja-JP" altLang="ja-JP"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16" name="正方形/長方形 15">
            <a:extLst>
              <a:ext uri="{FF2B5EF4-FFF2-40B4-BE49-F238E27FC236}">
                <a16:creationId xmlns:a16="http://schemas.microsoft.com/office/drawing/2014/main" id="{63504B2A-2E9E-AB55-3E3D-172BB4EB5B21}"/>
              </a:ext>
            </a:extLst>
          </p:cNvPr>
          <p:cNvSpPr/>
          <p:nvPr/>
        </p:nvSpPr>
        <p:spPr>
          <a:xfrm>
            <a:off x="510778" y="2305437"/>
            <a:ext cx="4229558"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成果目標達成に向けた管理体制</a:t>
            </a:r>
            <a:endParaRPr lang="ja-JP" altLang="ja-JP"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17" name="正方形/長方形 16">
            <a:extLst>
              <a:ext uri="{FF2B5EF4-FFF2-40B4-BE49-F238E27FC236}">
                <a16:creationId xmlns:a16="http://schemas.microsoft.com/office/drawing/2014/main" id="{3FEA07F1-D229-2D51-7054-D5DD2A2DEDCC}"/>
              </a:ext>
            </a:extLst>
          </p:cNvPr>
          <p:cNvSpPr/>
          <p:nvPr/>
        </p:nvSpPr>
        <p:spPr>
          <a:xfrm>
            <a:off x="5165664" y="2631663"/>
            <a:ext cx="4229558" cy="1628643"/>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下記の項目例等について、社内におけるガバナンス強化の取組を記載ください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意思決定機関・業務執行機関双方の補助事業への関与</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補助事業の進捗管理の手法・データ利活用</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取締役会</a:t>
            </a:r>
            <a:r>
              <a:rPr kumimoji="1" lang="ja-JP" altLang="en-US" sz="1200" dirty="0">
                <a:solidFill>
                  <a:schemeClr val="tx1"/>
                </a:solidFill>
                <a:latin typeface="Meiryo UI" panose="020B0604030504040204" pitchFamily="50" charset="-128"/>
                <a:ea typeface="Meiryo UI" panose="020B0604030504040204" pitchFamily="50" charset="-128"/>
              </a:rPr>
              <a:t>での補助事業のモニタリング頻度</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補助事業への</a:t>
            </a:r>
            <a:r>
              <a:rPr kumimoji="1" lang="ja-JP" altLang="en-US" sz="1200" dirty="0">
                <a:solidFill>
                  <a:schemeClr val="tx1"/>
                </a:solidFill>
                <a:latin typeface="Meiryo UI" panose="020B0604030504040204" pitchFamily="50" charset="-128"/>
                <a:ea typeface="Meiryo UI" panose="020B0604030504040204" pitchFamily="50" charset="-128"/>
              </a:rPr>
              <a:t>機動的な経営資源投入</a:t>
            </a:r>
            <a:r>
              <a:rPr kumimoji="1" lang="ja-JP" altLang="en-US" sz="1200">
                <a:solidFill>
                  <a:schemeClr val="tx1"/>
                </a:solidFill>
                <a:latin typeface="Meiryo UI" panose="020B0604030504040204" pitchFamily="50" charset="-128"/>
                <a:ea typeface="Meiryo UI" panose="020B0604030504040204" pitchFamily="50" charset="-128"/>
              </a:rPr>
              <a:t>方針</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日々の業務上での違法行為や背任行為のリスクを低減するための内部統制システムの導入状況</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CE7972C5-5126-8C37-4E80-8336F6E83755}"/>
              </a:ext>
            </a:extLst>
          </p:cNvPr>
          <p:cNvSpPr/>
          <p:nvPr/>
        </p:nvSpPr>
        <p:spPr>
          <a:xfrm>
            <a:off x="5165664" y="2496465"/>
            <a:ext cx="2209797" cy="212996"/>
          </a:xfrm>
          <a:prstGeom prst="roundRect">
            <a:avLst>
              <a:gd name="adj" fmla="val 40234"/>
            </a:avLst>
          </a:prstGeom>
          <a:solidFill>
            <a:schemeClr val="accent2"/>
          </a:solidFill>
          <a:ln>
            <a:noFill/>
          </a:ln>
        </p:spPr>
        <p:txBody>
          <a:bodyPr wrap="square" lIns="36000" rIns="36000" anchor="ctr">
            <a:noAutofit/>
          </a:bodyPr>
          <a:lstStyle/>
          <a:p>
            <a:pPr algn="ctr"/>
            <a:r>
              <a:rPr lang="ja-JP" altLang="en-US" sz="1200" b="1" dirty="0">
                <a:solidFill>
                  <a:sysClr val="windowText" lastClr="000000"/>
                </a:solidFill>
                <a:latin typeface="Meiryo UI"/>
                <a:ea typeface="Meiryo UI"/>
              </a:rPr>
              <a:t>内部</a:t>
            </a:r>
            <a:r>
              <a:rPr lang="ja-JP" altLang="en-US" sz="1200" b="1">
                <a:solidFill>
                  <a:sysClr val="windowText" lastClr="000000"/>
                </a:solidFill>
                <a:latin typeface="Meiryo UI"/>
                <a:ea typeface="Meiryo UI"/>
              </a:rPr>
              <a:t>の取組</a:t>
            </a:r>
            <a:endParaRPr lang="en-US" altLang="ja-JP" sz="1200" b="1" dirty="0">
              <a:solidFill>
                <a:sysClr val="windowText" lastClr="000000"/>
              </a:solidFill>
              <a:latin typeface="Meiryo UI"/>
              <a:ea typeface="Meiryo UI"/>
            </a:endParaRPr>
          </a:p>
        </p:txBody>
      </p:sp>
      <p:sp>
        <p:nvSpPr>
          <p:cNvPr id="20" name="正方形/長方形 19">
            <a:extLst>
              <a:ext uri="{FF2B5EF4-FFF2-40B4-BE49-F238E27FC236}">
                <a16:creationId xmlns:a16="http://schemas.microsoft.com/office/drawing/2014/main" id="{6067E478-E7A3-BD7A-9D82-0DD3816ADF4A}"/>
              </a:ext>
            </a:extLst>
          </p:cNvPr>
          <p:cNvSpPr/>
          <p:nvPr/>
        </p:nvSpPr>
        <p:spPr>
          <a:xfrm>
            <a:off x="5165664" y="4527012"/>
            <a:ext cx="4229558" cy="1628643"/>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下記の項目例等について、社外を巻き込んだガバナンス強化の取組を記載ください</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社外取締役や社外監査役、委員会の設置状況</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68288" indent="-13811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ステークホルダーへの情報発信方針</a:t>
            </a:r>
          </a:p>
          <a:p>
            <a:pPr marL="268288" indent="-138113">
              <a:buFont typeface="EYInterstate" panose="02000503020000020004" pitchFamily="2" charset="0"/>
              <a:buChar char="•"/>
            </a:pP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82CF3D5D-808E-9B56-7413-C4483347ABEB}"/>
              </a:ext>
            </a:extLst>
          </p:cNvPr>
          <p:cNvSpPr/>
          <p:nvPr/>
        </p:nvSpPr>
        <p:spPr>
          <a:xfrm>
            <a:off x="5165664" y="4391814"/>
            <a:ext cx="2209797" cy="212996"/>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外部を巻き込んだ取組</a:t>
            </a:r>
            <a:endParaRPr kumimoji="1" lang="en-US" altLang="ja-JP" sz="1200" b="1" dirty="0">
              <a:solidFill>
                <a:sysClr val="windowText" lastClr="000000"/>
              </a:solidFill>
              <a:latin typeface="Meiryo UI"/>
              <a:ea typeface="Meiryo UI"/>
            </a:endParaRPr>
          </a:p>
        </p:txBody>
      </p:sp>
      <p:sp>
        <p:nvSpPr>
          <p:cNvPr id="68" name="正方形/長方形 67">
            <a:extLst>
              <a:ext uri="{FF2B5EF4-FFF2-40B4-BE49-F238E27FC236}">
                <a16:creationId xmlns:a16="http://schemas.microsoft.com/office/drawing/2014/main" id="{6E4A110D-4EC9-1012-3F68-841886E61454}"/>
              </a:ext>
            </a:extLst>
          </p:cNvPr>
          <p:cNvSpPr/>
          <p:nvPr/>
        </p:nvSpPr>
        <p:spPr>
          <a:xfrm>
            <a:off x="1622548" y="2629547"/>
            <a:ext cx="3117787" cy="755467"/>
          </a:xfrm>
          <a:prstGeom prst="rect">
            <a:avLst/>
          </a:prstGeom>
          <a:solidFill>
            <a:schemeClr val="bg1"/>
          </a:solid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000" dirty="0">
                <a:solidFill>
                  <a:schemeClr val="tx1"/>
                </a:solidFill>
                <a:latin typeface="Meiryo UI" panose="020B0604030504040204" pitchFamily="50" charset="-128"/>
                <a:ea typeface="Meiryo UI" panose="020B0604030504040204" pitchFamily="50" charset="-128"/>
              </a:rPr>
              <a:t>（会社全体・補助事業双方の成果目標（</a:t>
            </a:r>
            <a:r>
              <a:rPr kumimoji="1" lang="en-US" altLang="ja-JP" sz="1000" dirty="0">
                <a:solidFill>
                  <a:schemeClr val="tx1"/>
                </a:solidFill>
                <a:latin typeface="Meiryo UI" panose="020B0604030504040204" pitchFamily="50" charset="-128"/>
                <a:ea typeface="Meiryo UI" panose="020B0604030504040204" pitchFamily="50" charset="-128"/>
              </a:rPr>
              <a:t>KGI</a:t>
            </a:r>
            <a:r>
              <a:rPr kumimoji="1" lang="ja-JP" altLang="en-US" sz="1000" dirty="0">
                <a:solidFill>
                  <a:schemeClr val="tx1"/>
                </a:solidFill>
                <a:latin typeface="Meiryo UI" panose="020B0604030504040204" pitchFamily="50" charset="-128"/>
                <a:ea typeface="Meiryo UI" panose="020B0604030504040204" pitchFamily="50" charset="-128"/>
              </a:rPr>
              <a:t>）をどのように策定したか、その進捗を管理するために、どのような</a:t>
            </a:r>
            <a:r>
              <a:rPr kumimoji="1" lang="en-US" altLang="ja-JP" sz="1000" dirty="0">
                <a:solidFill>
                  <a:schemeClr val="tx1"/>
                </a:solidFill>
                <a:latin typeface="Meiryo UI" panose="020B0604030504040204" pitchFamily="50" charset="-128"/>
                <a:ea typeface="Meiryo UI" panose="020B0604030504040204" pitchFamily="50" charset="-128"/>
              </a:rPr>
              <a:t>KPI</a:t>
            </a:r>
            <a:r>
              <a:rPr kumimoji="1" lang="ja-JP" altLang="en-US" sz="1000" dirty="0">
                <a:solidFill>
                  <a:schemeClr val="tx1"/>
                </a:solidFill>
                <a:latin typeface="Meiryo UI" panose="020B0604030504040204" pitchFamily="50" charset="-128"/>
                <a:ea typeface="Meiryo UI" panose="020B0604030504040204" pitchFamily="50" charset="-128"/>
              </a:rPr>
              <a:t>を設定するか記載ください）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FC053FD3-3A09-D814-FBA1-FA6AE468E98D}"/>
              </a:ext>
            </a:extLst>
          </p:cNvPr>
          <p:cNvSpPr/>
          <p:nvPr/>
        </p:nvSpPr>
        <p:spPr>
          <a:xfrm>
            <a:off x="1622548" y="3446499"/>
            <a:ext cx="3117787" cy="755467"/>
          </a:xfrm>
          <a:prstGeom prst="rect">
            <a:avLst/>
          </a:prstGeom>
          <a:solidFill>
            <a:schemeClr val="bg1"/>
          </a:solid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000" dirty="0">
                <a:solidFill>
                  <a:schemeClr val="tx1"/>
                </a:solidFill>
                <a:latin typeface="Meiryo UI" panose="020B0604030504040204" pitchFamily="50" charset="-128"/>
                <a:ea typeface="Meiryo UI" panose="020B0604030504040204" pitchFamily="50" charset="-128"/>
              </a:rPr>
              <a:t>（実施・運用上の工夫点を記載ください）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DD04C69B-78E8-7A99-5BDE-0481E20BBBD8}"/>
              </a:ext>
            </a:extLst>
          </p:cNvPr>
          <p:cNvSpPr/>
          <p:nvPr/>
        </p:nvSpPr>
        <p:spPr>
          <a:xfrm>
            <a:off x="1622548" y="4263451"/>
            <a:ext cx="3117787" cy="755467"/>
          </a:xfrm>
          <a:prstGeom prst="rect">
            <a:avLst/>
          </a:prstGeom>
          <a:solidFill>
            <a:schemeClr val="bg1"/>
          </a:solid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000" dirty="0">
                <a:solidFill>
                  <a:schemeClr val="tx1"/>
                </a:solidFill>
                <a:latin typeface="Meiryo UI" panose="020B0604030504040204" pitchFamily="50" charset="-128"/>
                <a:ea typeface="Meiryo UI" panose="020B0604030504040204" pitchFamily="50" charset="-128"/>
              </a:rPr>
              <a:t>（達成状況をどの程度の頻度・方法で測定・評価するかを記載ください）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F9FD8A52-63EB-5BE1-E618-FC3535B38632}"/>
              </a:ext>
            </a:extLst>
          </p:cNvPr>
          <p:cNvSpPr/>
          <p:nvPr/>
        </p:nvSpPr>
        <p:spPr>
          <a:xfrm>
            <a:off x="1622548" y="5080403"/>
            <a:ext cx="3117787" cy="755467"/>
          </a:xfrm>
          <a:prstGeom prst="rect">
            <a:avLst/>
          </a:prstGeom>
          <a:solidFill>
            <a:schemeClr val="bg1"/>
          </a:solid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000" dirty="0">
                <a:solidFill>
                  <a:schemeClr val="tx1"/>
                </a:solidFill>
                <a:latin typeface="Meiryo UI" panose="020B0604030504040204" pitchFamily="50" charset="-128"/>
                <a:ea typeface="Meiryo UI" panose="020B0604030504040204" pitchFamily="50" charset="-128"/>
              </a:rPr>
              <a:t>（改善に向けた取組における工夫点を記載ください）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63" name="フローチャート: 他ページ結合子 62">
            <a:extLst>
              <a:ext uri="{FF2B5EF4-FFF2-40B4-BE49-F238E27FC236}">
                <a16:creationId xmlns:a16="http://schemas.microsoft.com/office/drawing/2014/main" id="{F2E3793A-7FB7-A713-CB39-467D1B118ACF}"/>
              </a:ext>
            </a:extLst>
          </p:cNvPr>
          <p:cNvSpPr/>
          <p:nvPr/>
        </p:nvSpPr>
        <p:spPr>
          <a:xfrm>
            <a:off x="630962" y="2629547"/>
            <a:ext cx="927820" cy="755467"/>
          </a:xfrm>
          <a:prstGeom prst="flowChartOffpageConnector">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chemeClr val="tx1"/>
                </a:solidFill>
                <a:latin typeface="Meiryo UI" panose="020B0604030504040204" pitchFamily="50" charset="-128"/>
                <a:ea typeface="Meiryo UI" panose="020B0604030504040204" pitchFamily="50" charset="-128"/>
              </a:rPr>
              <a:t>Plan</a:t>
            </a:r>
          </a:p>
        </p:txBody>
      </p:sp>
      <p:sp>
        <p:nvSpPr>
          <p:cNvPr id="64" name="フローチャート: 他ページ結合子 63">
            <a:extLst>
              <a:ext uri="{FF2B5EF4-FFF2-40B4-BE49-F238E27FC236}">
                <a16:creationId xmlns:a16="http://schemas.microsoft.com/office/drawing/2014/main" id="{ECD5C157-6E3E-8C11-C9B1-B443FFDBCE73}"/>
              </a:ext>
            </a:extLst>
          </p:cNvPr>
          <p:cNvSpPr/>
          <p:nvPr/>
        </p:nvSpPr>
        <p:spPr>
          <a:xfrm>
            <a:off x="630962" y="3446499"/>
            <a:ext cx="927820" cy="755467"/>
          </a:xfrm>
          <a:prstGeom prst="flowChartOffpageConnector">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chemeClr val="tx1"/>
                </a:solidFill>
                <a:latin typeface="Meiryo UI" panose="020B0604030504040204" pitchFamily="50" charset="-128"/>
                <a:ea typeface="Meiryo UI" panose="020B0604030504040204" pitchFamily="50" charset="-128"/>
              </a:rPr>
              <a:t>Do</a:t>
            </a:r>
          </a:p>
        </p:txBody>
      </p:sp>
      <p:sp>
        <p:nvSpPr>
          <p:cNvPr id="65" name="フローチャート: 他ページ結合子 64">
            <a:extLst>
              <a:ext uri="{FF2B5EF4-FFF2-40B4-BE49-F238E27FC236}">
                <a16:creationId xmlns:a16="http://schemas.microsoft.com/office/drawing/2014/main" id="{DBC946B0-626E-18F5-0DFB-AA25095B27EF}"/>
              </a:ext>
            </a:extLst>
          </p:cNvPr>
          <p:cNvSpPr/>
          <p:nvPr/>
        </p:nvSpPr>
        <p:spPr>
          <a:xfrm>
            <a:off x="630962" y="4263451"/>
            <a:ext cx="927820" cy="755467"/>
          </a:xfrm>
          <a:prstGeom prst="flowChartOffpageConnector">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chemeClr val="tx1"/>
                </a:solidFill>
                <a:latin typeface="Meiryo UI" panose="020B0604030504040204" pitchFamily="50" charset="-128"/>
                <a:ea typeface="Meiryo UI" panose="020B0604030504040204" pitchFamily="50" charset="-128"/>
              </a:rPr>
              <a:t>Check</a:t>
            </a:r>
          </a:p>
        </p:txBody>
      </p:sp>
      <p:sp>
        <p:nvSpPr>
          <p:cNvPr id="66" name="フローチャート: 他ページ結合子 65">
            <a:extLst>
              <a:ext uri="{FF2B5EF4-FFF2-40B4-BE49-F238E27FC236}">
                <a16:creationId xmlns:a16="http://schemas.microsoft.com/office/drawing/2014/main" id="{F90709A1-6870-C9B0-4F49-9A60F5778519}"/>
              </a:ext>
            </a:extLst>
          </p:cNvPr>
          <p:cNvSpPr/>
          <p:nvPr/>
        </p:nvSpPr>
        <p:spPr>
          <a:xfrm>
            <a:off x="630962" y="5080403"/>
            <a:ext cx="927820" cy="755467"/>
          </a:xfrm>
          <a:prstGeom prst="flowChartOffpageConnector">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chemeClr val="tx1"/>
                </a:solidFill>
                <a:latin typeface="Meiryo UI" panose="020B0604030504040204" pitchFamily="50" charset="-128"/>
                <a:ea typeface="Meiryo UI" panose="020B0604030504040204" pitchFamily="50" charset="-128"/>
              </a:rPr>
              <a:t>Action</a:t>
            </a:r>
          </a:p>
        </p:txBody>
      </p:sp>
      <p:cxnSp>
        <p:nvCxnSpPr>
          <p:cNvPr id="73" name="コネクタ: カギ線 72">
            <a:extLst>
              <a:ext uri="{FF2B5EF4-FFF2-40B4-BE49-F238E27FC236}">
                <a16:creationId xmlns:a16="http://schemas.microsoft.com/office/drawing/2014/main" id="{E2259120-B8D1-DDB1-0496-C1044B006F03}"/>
              </a:ext>
            </a:extLst>
          </p:cNvPr>
          <p:cNvCxnSpPr>
            <a:cxnSpLocks/>
          </p:cNvCxnSpPr>
          <p:nvPr/>
        </p:nvCxnSpPr>
        <p:spPr>
          <a:xfrm rot="5400000" flipH="1">
            <a:off x="-508290" y="4232056"/>
            <a:ext cx="3206323" cy="14005"/>
          </a:xfrm>
          <a:prstGeom prst="bentConnector5">
            <a:avLst>
              <a:gd name="adj1" fmla="val -7130"/>
              <a:gd name="adj2" fmla="val 4212339"/>
              <a:gd name="adj3" fmla="val 107130"/>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00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C7D427EF-5EC2-4F52-39C7-9653F8394615}"/>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95" imgH="396" progId="TCLayout.ActiveDocument.1">
                  <p:embed/>
                </p:oleObj>
              </mc:Choice>
              <mc:Fallback>
                <p:oleObj name="think-cell スライド" r:id="rId4" imgW="395" imgH="396" progId="TCLayout.ActiveDocument.1">
                  <p:embed/>
                  <p:pic>
                    <p:nvPicPr>
                      <p:cNvPr id="2" name="think-cell data - do not delete" hidden="1">
                        <a:extLst>
                          <a:ext uri="{FF2B5EF4-FFF2-40B4-BE49-F238E27FC236}">
                            <a16:creationId xmlns:a16="http://schemas.microsoft.com/office/drawing/2014/main" id="{C7D427EF-5EC2-4F52-39C7-9653F839461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テキスト プレースホルダー 3">
            <a:extLst>
              <a:ext uri="{FF2B5EF4-FFF2-40B4-BE49-F238E27FC236}">
                <a16:creationId xmlns:a16="http://schemas.microsoft.com/office/drawing/2014/main" id="{4C5036E2-31D5-2668-AFC3-61A6E7ED190C}"/>
              </a:ext>
            </a:extLst>
          </p:cNvPr>
          <p:cNvSpPr>
            <a:spLocks noGrp="1"/>
          </p:cNvSpPr>
          <p:nvPr>
            <p:ph type="body" sz="quarter" idx="13"/>
          </p:nvPr>
        </p:nvSpPr>
        <p:spPr/>
        <p:txBody>
          <a:bodyPr/>
          <a:lstStyle/>
          <a:p>
            <a:r>
              <a:rPr lang="ja-JP" altLang="en-US" dirty="0"/>
              <a:t>②　</a:t>
            </a:r>
            <a:r>
              <a:rPr kumimoji="1" lang="ja-JP" altLang="en-US" sz="3200" b="1" dirty="0">
                <a:solidFill>
                  <a:schemeClr val="tx2"/>
                </a:solidFill>
                <a:latin typeface="Trebuchet MS" panose="020B0603020202020204" pitchFamily="34" charset="0"/>
                <a:ea typeface="Meiryo UI" panose="020B0604030504040204" pitchFamily="50" charset="-128"/>
              </a:rPr>
              <a:t>補助事業について</a:t>
            </a:r>
          </a:p>
        </p:txBody>
      </p:sp>
    </p:spTree>
    <p:custDataLst>
      <p:tags r:id="rId1"/>
    </p:custDataLst>
    <p:extLst>
      <p:ext uri="{BB962C8B-B14F-4D97-AF65-F5344CB8AC3E}">
        <p14:creationId xmlns:p14="http://schemas.microsoft.com/office/powerpoint/2010/main" val="172479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6E815A80-CE59-7E3D-B21F-998FD2652FD9}"/>
              </a:ext>
            </a:extLst>
          </p:cNvPr>
          <p:cNvGraphicFramePr>
            <a:graphicFrameLocks noChangeAspect="1"/>
          </p:cNvGraphicFramePr>
          <p:nvPr>
            <p:custDataLst>
              <p:tags r:id="rId1"/>
            </p:custDataLst>
            <p:extLst>
              <p:ext uri="{D42A27DB-BD31-4B8C-83A1-F6EECF244321}">
                <p14:modId xmlns:p14="http://schemas.microsoft.com/office/powerpoint/2010/main" val="12555092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92" imgH="591" progId="TCLayout.ActiveDocument.1">
                  <p:embed/>
                </p:oleObj>
              </mc:Choice>
              <mc:Fallback>
                <p:oleObj name="think-cell スライド" r:id="rId3" imgW="592" imgH="591" progId="TCLayout.ActiveDocument.1">
                  <p:embed/>
                  <p:pic>
                    <p:nvPicPr>
                      <p:cNvPr id="5" name="オブジェクト 4" hidden="1">
                        <a:extLst>
                          <a:ext uri="{FF2B5EF4-FFF2-40B4-BE49-F238E27FC236}">
                            <a16:creationId xmlns:a16="http://schemas.microsoft.com/office/drawing/2014/main" id="{6E815A80-CE59-7E3D-B21F-998FD2652FD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76E2C06F-F3D1-E24A-ECF3-EBEE536BD578}"/>
              </a:ext>
            </a:extLst>
          </p:cNvPr>
          <p:cNvSpPr>
            <a:spLocks noGrp="1"/>
          </p:cNvSpPr>
          <p:nvPr>
            <p:ph type="body" sz="quarter" idx="15"/>
          </p:nvPr>
        </p:nvSpPr>
        <p:spPr/>
        <p:txBody>
          <a:bodyPr/>
          <a:lstStyle/>
          <a:p>
            <a:endParaRPr kumimoji="1" lang="ja-JP" altLang="en-US"/>
          </a:p>
        </p:txBody>
      </p:sp>
      <p:sp>
        <p:nvSpPr>
          <p:cNvPr id="3" name="タイトル 2">
            <a:extLst>
              <a:ext uri="{FF2B5EF4-FFF2-40B4-BE49-F238E27FC236}">
                <a16:creationId xmlns:a16="http://schemas.microsoft.com/office/drawing/2014/main" id="{79EA7CD5-912C-33A5-DBBD-7788FF899D3D}"/>
              </a:ext>
            </a:extLst>
          </p:cNvPr>
          <p:cNvSpPr>
            <a:spLocks noGrp="1"/>
          </p:cNvSpPr>
          <p:nvPr>
            <p:ph type="title"/>
          </p:nvPr>
        </p:nvSpPr>
        <p:spPr/>
        <p:txBody>
          <a:bodyPr vert="horz"/>
          <a:lstStyle/>
          <a:p>
            <a:r>
              <a:rPr lang="ja-JP" altLang="en-US" sz="1200" dirty="0"/>
              <a:t>１</a:t>
            </a:r>
            <a:r>
              <a:rPr lang="en-US" altLang="ja-JP" sz="1200" dirty="0"/>
              <a:t>.</a:t>
            </a:r>
            <a:r>
              <a:rPr lang="ja-JP" altLang="en-US" sz="1200" dirty="0"/>
              <a:t>補助事業の概要</a:t>
            </a:r>
            <a:endParaRPr kumimoji="1" lang="ja-JP" altLang="en-US"/>
          </a:p>
        </p:txBody>
      </p:sp>
      <p:sp>
        <p:nvSpPr>
          <p:cNvPr id="8" name="正方形/長方形 7">
            <a:extLst>
              <a:ext uri="{FF2B5EF4-FFF2-40B4-BE49-F238E27FC236}">
                <a16:creationId xmlns:a16="http://schemas.microsoft.com/office/drawing/2014/main" id="{EF856656-1A77-6A5E-2F6A-6F57FA40CEBB}"/>
              </a:ext>
            </a:extLst>
          </p:cNvPr>
          <p:cNvSpPr/>
          <p:nvPr/>
        </p:nvSpPr>
        <p:spPr>
          <a:xfrm>
            <a:off x="1528693" y="1827313"/>
            <a:ext cx="5980236" cy="467129"/>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（補助事業の背景・目的および、現在抱えている課題感についても記載ください。）</a:t>
            </a:r>
          </a:p>
        </p:txBody>
      </p:sp>
      <p:sp>
        <p:nvSpPr>
          <p:cNvPr id="18" name="正方形/長方形 17">
            <a:extLst>
              <a:ext uri="{FF2B5EF4-FFF2-40B4-BE49-F238E27FC236}">
                <a16:creationId xmlns:a16="http://schemas.microsoft.com/office/drawing/2014/main" id="{0D58FD00-4310-32F2-6E44-5F3252E3BCCE}"/>
              </a:ext>
            </a:extLst>
          </p:cNvPr>
          <p:cNvSpPr/>
          <p:nvPr/>
        </p:nvSpPr>
        <p:spPr>
          <a:xfrm>
            <a:off x="510777" y="5153121"/>
            <a:ext cx="1020071" cy="1325743"/>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目標値</a:t>
            </a:r>
          </a:p>
        </p:txBody>
      </p:sp>
      <p:graphicFrame>
        <p:nvGraphicFramePr>
          <p:cNvPr id="19" name="表 15">
            <a:extLst>
              <a:ext uri="{FF2B5EF4-FFF2-40B4-BE49-F238E27FC236}">
                <a16:creationId xmlns:a16="http://schemas.microsoft.com/office/drawing/2014/main" id="{293F66D3-C9D0-267E-0EA3-F3C3E5B7B5A1}"/>
              </a:ext>
            </a:extLst>
          </p:cNvPr>
          <p:cNvGraphicFramePr>
            <a:graphicFrameLocks noGrp="1"/>
          </p:cNvGraphicFramePr>
          <p:nvPr>
            <p:extLst>
              <p:ext uri="{D42A27DB-BD31-4B8C-83A1-F6EECF244321}">
                <p14:modId xmlns:p14="http://schemas.microsoft.com/office/powerpoint/2010/main" val="3737113049"/>
              </p:ext>
            </p:extLst>
          </p:nvPr>
        </p:nvGraphicFramePr>
        <p:xfrm>
          <a:off x="1774930" y="5149074"/>
          <a:ext cx="7430030" cy="1329790"/>
        </p:xfrm>
        <a:graphic>
          <a:graphicData uri="http://schemas.openxmlformats.org/drawingml/2006/table">
            <a:tbl>
              <a:tblPr firstRow="1" bandRow="1">
                <a:tableStyleId>{5C22544A-7EE6-4342-B048-85BDC9FD1C3A}</a:tableStyleId>
              </a:tblPr>
              <a:tblGrid>
                <a:gridCol w="2030716">
                  <a:extLst>
                    <a:ext uri="{9D8B030D-6E8A-4147-A177-3AD203B41FA5}">
                      <a16:colId xmlns:a16="http://schemas.microsoft.com/office/drawing/2014/main" val="574974242"/>
                    </a:ext>
                  </a:extLst>
                </a:gridCol>
                <a:gridCol w="2845241">
                  <a:extLst>
                    <a:ext uri="{9D8B030D-6E8A-4147-A177-3AD203B41FA5}">
                      <a16:colId xmlns:a16="http://schemas.microsoft.com/office/drawing/2014/main" val="2166087666"/>
                    </a:ext>
                  </a:extLst>
                </a:gridCol>
                <a:gridCol w="2554073">
                  <a:extLst>
                    <a:ext uri="{9D8B030D-6E8A-4147-A177-3AD203B41FA5}">
                      <a16:colId xmlns:a16="http://schemas.microsoft.com/office/drawing/2014/main" val="2826815550"/>
                    </a:ext>
                  </a:extLst>
                </a:gridCol>
              </a:tblGrid>
              <a:tr h="22241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項目</a:t>
                      </a: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20xx</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algn="ct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（基準年度）</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20xx</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（基準年度＋３年後）</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21737215"/>
                  </a:ext>
                </a:extLst>
              </a:tr>
              <a:tr h="183513">
                <a:tc>
                  <a:txBody>
                    <a:bodyPr/>
                    <a:lstStyle/>
                    <a:p>
                      <a:pPr algn="ctr"/>
                      <a:r>
                        <a:rPr kumimoji="1" lang="ja-JP" altLang="en-US" sz="1200" b="1" dirty="0">
                          <a:latin typeface="Meiryo UI" panose="020B0604030504040204" pitchFamily="50" charset="-128"/>
                          <a:ea typeface="Meiryo UI" panose="020B0604030504040204" pitchFamily="50" charset="-128"/>
                        </a:rPr>
                        <a:t>労働生産性</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（万円</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人）</a:t>
                      </a:r>
                    </a:p>
                  </a:txBody>
                  <a:tcPr marL="87120" marR="8712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XX</a:t>
                      </a:r>
                      <a:endParaRPr kumimoji="1" lang="ja-JP" altLang="en-US" sz="1200" dirty="0">
                        <a:latin typeface="Meiryo UI" panose="020B0604030504040204" pitchFamily="50" charset="-128"/>
                        <a:ea typeface="Meiryo UI" panose="020B0604030504040204" pitchFamily="50" charset="-128"/>
                      </a:endParaRP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200" dirty="0">
                          <a:latin typeface="Meiryo UI" panose="020B0604030504040204" pitchFamily="50" charset="-128"/>
                          <a:ea typeface="Meiryo UI" panose="020B0604030504040204" pitchFamily="50" charset="-128"/>
                        </a:rPr>
                        <a:t>XX</a:t>
                      </a:r>
                    </a:p>
                    <a:p>
                      <a:pPr algn="ctr"/>
                      <a:r>
                        <a:rPr kumimoji="1" lang="ja-JP" altLang="en-US" sz="1200" dirty="0">
                          <a:latin typeface="Meiryo UI" panose="020B0604030504040204" pitchFamily="50" charset="-128"/>
                          <a:ea typeface="Meiryo UI" panose="020B0604030504040204" pitchFamily="50" charset="-128"/>
                        </a:rPr>
                        <a:t>（年平均上昇率＋</a:t>
                      </a:r>
                      <a:r>
                        <a:rPr kumimoji="1" lang="en-US" altLang="ja-JP" sz="1200" dirty="0">
                          <a:latin typeface="Meiryo UI" panose="020B0604030504040204" pitchFamily="50" charset="-128"/>
                          <a:ea typeface="Meiryo UI" panose="020B0604030504040204" pitchFamily="50" charset="-128"/>
                        </a:rPr>
                        <a:t>XX</a:t>
                      </a:r>
                      <a:r>
                        <a:rPr kumimoji="1" lang="ja-JP" altLang="en-US" sz="1200" dirty="0">
                          <a:latin typeface="Meiryo UI" panose="020B0604030504040204" pitchFamily="50" charset="-128"/>
                          <a:ea typeface="Meiryo UI" panose="020B0604030504040204" pitchFamily="50" charset="-128"/>
                        </a:rPr>
                        <a:t>％）</a:t>
                      </a: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284154819"/>
                  </a:ext>
                </a:extLst>
              </a:tr>
              <a:tr h="183513">
                <a:tc>
                  <a:txBody>
                    <a:bodyPr/>
                    <a:lstStyle/>
                    <a:p>
                      <a:pPr algn="ctr" defTabSz="914400">
                        <a:lnSpc>
                          <a:spcPct val="110000"/>
                        </a:lnSpc>
                      </a:pPr>
                      <a:r>
                        <a:rPr lang="ja-JP" altLang="en-US" sz="1200" b="1" dirty="0">
                          <a:solidFill>
                            <a:schemeClr val="tx1"/>
                          </a:solidFill>
                          <a:latin typeface="Meiryo UI"/>
                          <a:ea typeface="Meiryo UI"/>
                        </a:rPr>
                        <a:t>従業員</a:t>
                      </a:r>
                      <a:r>
                        <a:rPr lang="en-US" altLang="ja-JP" sz="1200" b="1" dirty="0">
                          <a:solidFill>
                            <a:schemeClr val="tx1"/>
                          </a:solidFill>
                          <a:latin typeface="Meiryo UI"/>
                          <a:ea typeface="Meiryo UI"/>
                        </a:rPr>
                        <a:t>1</a:t>
                      </a:r>
                      <a:r>
                        <a:rPr lang="ja-JP" altLang="en-US" sz="1200" b="1" dirty="0">
                          <a:solidFill>
                            <a:schemeClr val="tx1"/>
                          </a:solidFill>
                          <a:latin typeface="Meiryo UI"/>
                          <a:ea typeface="Meiryo UI"/>
                        </a:rPr>
                        <a:t>人あたり</a:t>
                      </a:r>
                      <a:br>
                        <a:rPr lang="en-US" altLang="ja-JP" sz="1200" b="1" dirty="0">
                          <a:solidFill>
                            <a:schemeClr val="tx1"/>
                          </a:solidFill>
                          <a:latin typeface="Meiryo UI"/>
                          <a:ea typeface="Meiryo UI"/>
                        </a:rPr>
                      </a:br>
                      <a:r>
                        <a:rPr lang="ja-JP" altLang="en-US" sz="1200" b="1" dirty="0">
                          <a:solidFill>
                            <a:schemeClr val="tx1"/>
                          </a:solidFill>
                          <a:latin typeface="Meiryo UI"/>
                          <a:ea typeface="Meiryo UI"/>
                        </a:rPr>
                        <a:t>給与支給総額（万円</a:t>
                      </a:r>
                      <a:r>
                        <a:rPr lang="en-US" altLang="ja-JP" sz="1200" b="1" dirty="0">
                          <a:solidFill>
                            <a:schemeClr val="tx1"/>
                          </a:solidFill>
                          <a:latin typeface="Meiryo UI"/>
                          <a:ea typeface="Meiryo UI"/>
                        </a:rPr>
                        <a:t>/</a:t>
                      </a:r>
                      <a:r>
                        <a:rPr lang="ja-JP" altLang="en-US" sz="1200" b="1" dirty="0">
                          <a:solidFill>
                            <a:schemeClr val="tx1"/>
                          </a:solidFill>
                          <a:latin typeface="Meiryo UI"/>
                          <a:ea typeface="Meiryo UI"/>
                        </a:rPr>
                        <a:t>人）</a:t>
                      </a:r>
                      <a:endParaRPr kumimoji="1" lang="en-US" altLang="ja-JP" sz="1200" b="1" dirty="0">
                        <a:solidFill>
                          <a:schemeClr val="tx1"/>
                        </a:solidFill>
                        <a:latin typeface="Meiryo UI"/>
                        <a:ea typeface="Meiryo UI"/>
                      </a:endParaRPr>
                    </a:p>
                  </a:txBody>
                  <a:tcPr marL="87120" marR="8712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a:latin typeface="Meiryo UI" panose="020B0604030504040204" pitchFamily="50" charset="-128"/>
                          <a:ea typeface="Meiryo UI" panose="020B0604030504040204" pitchFamily="50" charset="-128"/>
                        </a:rPr>
                        <a:t>XX</a:t>
                      </a:r>
                      <a:endParaRPr kumimoji="1" lang="ja-JP" altLang="en-US" sz="1200" dirty="0">
                        <a:latin typeface="Meiryo UI" panose="020B0604030504040204" pitchFamily="50" charset="-128"/>
                        <a:ea typeface="Meiryo UI" panose="020B0604030504040204" pitchFamily="50" charset="-128"/>
                      </a:endParaRP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XX</a:t>
                      </a: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（年平均上昇率＋</a:t>
                      </a:r>
                      <a:r>
                        <a:rPr kumimoji="1" lang="en-US" altLang="ja-JP" sz="1200" dirty="0">
                          <a:latin typeface="Meiryo UI" panose="020B0604030504040204" pitchFamily="50" charset="-128"/>
                          <a:ea typeface="Meiryo UI" panose="020B0604030504040204" pitchFamily="50" charset="-128"/>
                        </a:rPr>
                        <a:t>XX</a:t>
                      </a:r>
                      <a:r>
                        <a:rPr kumimoji="1" lang="ja-JP" altLang="en-US" sz="1200" dirty="0">
                          <a:latin typeface="Meiryo UI" panose="020B0604030504040204" pitchFamily="50" charset="-128"/>
                          <a:ea typeface="Meiryo UI" panose="020B0604030504040204" pitchFamily="50" charset="-128"/>
                        </a:rPr>
                        <a:t>％）</a:t>
                      </a:r>
                    </a:p>
                  </a:txBody>
                  <a:tcPr marL="87120" marR="8712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398420"/>
                  </a:ext>
                </a:extLst>
              </a:tr>
            </a:tbl>
          </a:graphicData>
        </a:graphic>
      </p:graphicFrame>
      <p:sp>
        <p:nvSpPr>
          <p:cNvPr id="14" name="正方形/長方形 13">
            <a:extLst>
              <a:ext uri="{FF2B5EF4-FFF2-40B4-BE49-F238E27FC236}">
                <a16:creationId xmlns:a16="http://schemas.microsoft.com/office/drawing/2014/main" id="{9711C64F-0D69-EDB7-0AE6-72A070B3F288}"/>
              </a:ext>
            </a:extLst>
          </p:cNvPr>
          <p:cNvSpPr/>
          <p:nvPr/>
        </p:nvSpPr>
        <p:spPr>
          <a:xfrm>
            <a:off x="510777" y="1825210"/>
            <a:ext cx="1020071" cy="46923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補助事業の背景・目的</a:t>
            </a:r>
          </a:p>
        </p:txBody>
      </p:sp>
      <p:sp>
        <p:nvSpPr>
          <p:cNvPr id="24" name="正方形/長方形 23">
            <a:extLst>
              <a:ext uri="{FF2B5EF4-FFF2-40B4-BE49-F238E27FC236}">
                <a16:creationId xmlns:a16="http://schemas.microsoft.com/office/drawing/2014/main" id="{04F53523-A1C9-9087-F023-2DEBDF2400BC}"/>
              </a:ext>
            </a:extLst>
          </p:cNvPr>
          <p:cNvSpPr/>
          <p:nvPr/>
        </p:nvSpPr>
        <p:spPr>
          <a:xfrm>
            <a:off x="7400441" y="1825210"/>
            <a:ext cx="852808" cy="46923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事業費</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（補助額）</a:t>
            </a:r>
          </a:p>
        </p:txBody>
      </p:sp>
      <p:sp>
        <p:nvSpPr>
          <p:cNvPr id="25" name="正方形/長方形 24">
            <a:extLst>
              <a:ext uri="{FF2B5EF4-FFF2-40B4-BE49-F238E27FC236}">
                <a16:creationId xmlns:a16="http://schemas.microsoft.com/office/drawing/2014/main" id="{EB80E690-7A65-B8B1-3404-7472D1124A96}"/>
              </a:ext>
            </a:extLst>
          </p:cNvPr>
          <p:cNvSpPr/>
          <p:nvPr/>
        </p:nvSpPr>
        <p:spPr>
          <a:xfrm>
            <a:off x="8253249" y="1825210"/>
            <a:ext cx="1141973" cy="469232"/>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dirty="0">
                <a:solidFill>
                  <a:schemeClr val="tx1"/>
                </a:solidFill>
                <a:latin typeface="Meiryo UI" panose="020B0604030504040204" pitchFamily="50" charset="-128"/>
                <a:ea typeface="Meiryo UI" panose="020B0604030504040204" pitchFamily="50" charset="-128"/>
              </a:rPr>
              <a:t>xxx</a:t>
            </a:r>
            <a:r>
              <a:rPr kumimoji="1" lang="ja-JP" altLang="en-US" sz="1200" dirty="0">
                <a:solidFill>
                  <a:schemeClr val="tx1"/>
                </a:solidFill>
                <a:latin typeface="Meiryo UI" panose="020B0604030504040204" pitchFamily="50" charset="-128"/>
                <a:ea typeface="Meiryo UI" panose="020B0604030504040204" pitchFamily="50" charset="-128"/>
              </a:rPr>
              <a:t>億円</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defTabSz="742950"/>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xxx</a:t>
            </a:r>
            <a:r>
              <a:rPr kumimoji="1" lang="ja-JP" altLang="en-US" sz="1200" dirty="0">
                <a:solidFill>
                  <a:schemeClr val="tx1"/>
                </a:solidFill>
                <a:latin typeface="Meiryo UI" panose="020B0604030504040204" pitchFamily="50" charset="-128"/>
                <a:ea typeface="Meiryo UI" panose="020B0604030504040204" pitchFamily="50" charset="-128"/>
              </a:rPr>
              <a:t>億円）</a:t>
            </a:r>
          </a:p>
        </p:txBody>
      </p:sp>
      <p:cxnSp>
        <p:nvCxnSpPr>
          <p:cNvPr id="26" name="直線コネクタ 25">
            <a:extLst>
              <a:ext uri="{FF2B5EF4-FFF2-40B4-BE49-F238E27FC236}">
                <a16:creationId xmlns:a16="http://schemas.microsoft.com/office/drawing/2014/main" id="{E5117211-CB22-BF3C-AD8A-44BC4D362ADA}"/>
              </a:ext>
            </a:extLst>
          </p:cNvPr>
          <p:cNvCxnSpPr>
            <a:cxnSpLocks/>
          </p:cNvCxnSpPr>
          <p:nvPr/>
        </p:nvCxnSpPr>
        <p:spPr>
          <a:xfrm flipH="1">
            <a:off x="1528693" y="2298041"/>
            <a:ext cx="7884000"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0BB352C-5FE3-077C-6429-F7D5607DEFE1}"/>
              </a:ext>
            </a:extLst>
          </p:cNvPr>
          <p:cNvCxnSpPr>
            <a:cxnSpLocks/>
          </p:cNvCxnSpPr>
          <p:nvPr/>
        </p:nvCxnSpPr>
        <p:spPr>
          <a:xfrm flipH="1">
            <a:off x="1528693" y="5033852"/>
            <a:ext cx="7884000"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7B4B623A-094E-09A1-411A-E0BD41EDFE74}"/>
              </a:ext>
            </a:extLst>
          </p:cNvPr>
          <p:cNvSpPr/>
          <p:nvPr/>
        </p:nvSpPr>
        <p:spPr>
          <a:xfrm>
            <a:off x="8101281" y="1"/>
            <a:ext cx="1804719" cy="334047"/>
          </a:xfrm>
          <a:prstGeom prst="rect">
            <a:avLst/>
          </a:prstGeom>
          <a:solidFill>
            <a:schemeClr val="accent1">
              <a:lumMod val="20000"/>
              <a:lumOff val="80000"/>
            </a:schemeClr>
          </a:solidFill>
          <a:ln w="38100"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900" dirty="0">
                <a:solidFill>
                  <a:srgbClr val="575757"/>
                </a:solidFill>
                <a:latin typeface="Meiryo UI" panose="020B0604030504040204" pitchFamily="50" charset="-128"/>
                <a:ea typeface="Meiryo UI" panose="020B0604030504040204" pitchFamily="50" charset="-128"/>
              </a:rPr>
              <a:t>本スライドは採択された場合、交付決定後に</a:t>
            </a:r>
            <a:r>
              <a:rPr kumimoji="1" lang="en-US" altLang="ja-JP" sz="900" dirty="0">
                <a:solidFill>
                  <a:srgbClr val="575757"/>
                </a:solidFill>
                <a:latin typeface="Meiryo UI" panose="020B0604030504040204" pitchFamily="50" charset="-128"/>
                <a:ea typeface="Meiryo UI" panose="020B0604030504040204" pitchFamily="50" charset="-128"/>
              </a:rPr>
              <a:t>HP</a:t>
            </a:r>
            <a:r>
              <a:rPr kumimoji="1" lang="ja-JP" altLang="en-US" sz="900" dirty="0">
                <a:solidFill>
                  <a:srgbClr val="575757"/>
                </a:solidFill>
                <a:latin typeface="Meiryo UI" panose="020B0604030504040204" pitchFamily="50" charset="-128"/>
                <a:ea typeface="Meiryo UI" panose="020B0604030504040204" pitchFamily="50" charset="-128"/>
              </a:rPr>
              <a:t>上で掲載します</a:t>
            </a:r>
          </a:p>
        </p:txBody>
      </p:sp>
      <p:sp>
        <p:nvSpPr>
          <p:cNvPr id="2052" name="正方形/長方形 2051">
            <a:extLst>
              <a:ext uri="{FF2B5EF4-FFF2-40B4-BE49-F238E27FC236}">
                <a16:creationId xmlns:a16="http://schemas.microsoft.com/office/drawing/2014/main" id="{83FB86A3-5874-A77E-8675-161BB77681BE}"/>
              </a:ext>
            </a:extLst>
          </p:cNvPr>
          <p:cNvSpPr/>
          <p:nvPr/>
        </p:nvSpPr>
        <p:spPr>
          <a:xfrm>
            <a:off x="1528693" y="2392478"/>
            <a:ext cx="4546643" cy="2603522"/>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（設備投資の内容を記載ください。）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（設備投資が課題を解決し得ること、労働生産性向上につながる点も記載ください。）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（写真等を活用し、設備投資内容が伝わりやすいよう工夫ください。）</a:t>
            </a:r>
          </a:p>
        </p:txBody>
      </p:sp>
      <p:sp>
        <p:nvSpPr>
          <p:cNvPr id="2053" name="正方形/長方形 2052">
            <a:extLst>
              <a:ext uri="{FF2B5EF4-FFF2-40B4-BE49-F238E27FC236}">
                <a16:creationId xmlns:a16="http://schemas.microsoft.com/office/drawing/2014/main" id="{AF466974-256B-D446-047D-3FA1880F403B}"/>
              </a:ext>
            </a:extLst>
          </p:cNvPr>
          <p:cNvSpPr/>
          <p:nvPr/>
        </p:nvSpPr>
        <p:spPr>
          <a:xfrm>
            <a:off x="510777" y="2387556"/>
            <a:ext cx="1020071" cy="261524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設備投資の</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ctr" defTabSz="742950"/>
            <a:r>
              <a:rPr kumimoji="1" lang="ja-JP" altLang="en-US" sz="1200" b="1" dirty="0">
                <a:solidFill>
                  <a:schemeClr val="tx1"/>
                </a:solidFill>
                <a:latin typeface="Meiryo UI" panose="020B0604030504040204" pitchFamily="50" charset="-128"/>
                <a:ea typeface="Meiryo UI" panose="020B0604030504040204" pitchFamily="50" charset="-128"/>
              </a:rPr>
              <a:t>内容</a:t>
            </a:r>
          </a:p>
        </p:txBody>
      </p:sp>
      <p:sp>
        <p:nvSpPr>
          <p:cNvPr id="2058" name="正方形/長方形 2057">
            <a:extLst>
              <a:ext uri="{FF2B5EF4-FFF2-40B4-BE49-F238E27FC236}">
                <a16:creationId xmlns:a16="http://schemas.microsoft.com/office/drawing/2014/main" id="{D05DB4C7-CA98-F450-0198-1BC23C10F77A}"/>
              </a:ext>
            </a:extLst>
          </p:cNvPr>
          <p:cNvSpPr/>
          <p:nvPr/>
        </p:nvSpPr>
        <p:spPr>
          <a:xfrm>
            <a:off x="510778" y="1263356"/>
            <a:ext cx="8884444" cy="497176"/>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補助事業の目的、補助額、設備投資内容、工夫点、労働生産性・賃上げの目標値を記載ください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労働生産性・賃上げの目標値については、成長投資計画書別紙（様式２）と数字の整合をご確認のうえ記載ください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059" name="正方形/長方形 2058">
            <a:extLst>
              <a:ext uri="{FF2B5EF4-FFF2-40B4-BE49-F238E27FC236}">
                <a16:creationId xmlns:a16="http://schemas.microsoft.com/office/drawing/2014/main" id="{0EF6EEA0-74AA-6CF8-1D3A-F6F1EAE33476}"/>
              </a:ext>
            </a:extLst>
          </p:cNvPr>
          <p:cNvSpPr/>
          <p:nvPr/>
        </p:nvSpPr>
        <p:spPr>
          <a:xfrm>
            <a:off x="6323309" y="2443265"/>
            <a:ext cx="3080570" cy="2440264"/>
          </a:xfrm>
          <a:prstGeom prst="rect">
            <a:avLst/>
          </a:prstGeom>
          <a:solidFill>
            <a:schemeClr val="bg1">
              <a:lumMod val="9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dirty="0">
                <a:solidFill>
                  <a:srgbClr val="575757"/>
                </a:solidFill>
                <a:latin typeface="Meiryo UI" panose="020B0604030504040204" pitchFamily="50" charset="-128"/>
                <a:ea typeface="Meiryo UI" panose="020B0604030504040204" pitchFamily="50" charset="-128"/>
              </a:rPr>
              <a:t>写真等</a:t>
            </a:r>
          </a:p>
        </p:txBody>
      </p:sp>
    </p:spTree>
    <p:extLst>
      <p:ext uri="{BB962C8B-B14F-4D97-AF65-F5344CB8AC3E}">
        <p14:creationId xmlns:p14="http://schemas.microsoft.com/office/powerpoint/2010/main" val="414019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92830459-84A8-F568-C21B-43CFD7829638}"/>
              </a:ext>
            </a:extLst>
          </p:cNvPr>
          <p:cNvSpPr>
            <a:spLocks noGrp="1"/>
          </p:cNvSpPr>
          <p:nvPr>
            <p:ph type="title"/>
          </p:nvPr>
        </p:nvSpPr>
        <p:spPr>
          <a:xfrm>
            <a:off x="511875" y="239100"/>
            <a:ext cx="8883347" cy="166199"/>
          </a:xfrm>
        </p:spPr>
        <p:txBody>
          <a:bodyPr vert="horz"/>
          <a:lstStyle/>
          <a:p>
            <a:r>
              <a:rPr lang="ja-JP" altLang="en-US" sz="1200" dirty="0"/>
              <a:t>２</a:t>
            </a:r>
            <a:r>
              <a:rPr lang="en-US" altLang="ja-JP" sz="1200" dirty="0"/>
              <a:t>.</a:t>
            </a:r>
            <a:r>
              <a:rPr lang="ja-JP" altLang="en-US" sz="1200" dirty="0"/>
              <a:t>先進性・成長性／製品・生産方式等の優位性確保</a:t>
            </a:r>
            <a:endParaRPr lang="ja-JP" altLang="en-US" dirty="0"/>
          </a:p>
        </p:txBody>
      </p:sp>
      <p:sp>
        <p:nvSpPr>
          <p:cNvPr id="4" name="テキスト プレースホルダー 3">
            <a:extLst>
              <a:ext uri="{FF2B5EF4-FFF2-40B4-BE49-F238E27FC236}">
                <a16:creationId xmlns:a16="http://schemas.microsoft.com/office/drawing/2014/main" id="{350D40CB-6BBC-A596-EB71-90430F09C317}"/>
              </a:ext>
            </a:extLst>
          </p:cNvPr>
          <p:cNvSpPr>
            <a:spLocks noGrp="1"/>
          </p:cNvSpPr>
          <p:nvPr>
            <p:ph type="body" sz="quarter" idx="15"/>
          </p:nvPr>
        </p:nvSpPr>
        <p:spPr/>
        <p:txBody>
          <a:bodyPr/>
          <a:lstStyle/>
          <a:p>
            <a:endParaRPr lang="ja-JP" altLang="en-US"/>
          </a:p>
        </p:txBody>
      </p:sp>
      <p:sp>
        <p:nvSpPr>
          <p:cNvPr id="5" name="正方形/長方形 4">
            <a:extLst>
              <a:ext uri="{FF2B5EF4-FFF2-40B4-BE49-F238E27FC236}">
                <a16:creationId xmlns:a16="http://schemas.microsoft.com/office/drawing/2014/main" id="{1E238C7B-D6E0-CD8A-9F4B-AEA50F539742}"/>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ターゲットとするマーケットにおける競合他社の状況を把握し、競合他社の製品・サービスを分析したうえで、</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継続的に自社の優位性が確保できる差別化された計画となっているかを記載ください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9" name="フリーフォーム: 図形 8">
            <a:extLst>
              <a:ext uri="{FF2B5EF4-FFF2-40B4-BE49-F238E27FC236}">
                <a16:creationId xmlns:a16="http://schemas.microsoft.com/office/drawing/2014/main" id="{04E60973-F76E-FAA0-FB1B-28416003EA17}"/>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0" name="フリーフォーム: 図形 9">
            <a:extLst>
              <a:ext uri="{FF2B5EF4-FFF2-40B4-BE49-F238E27FC236}">
                <a16:creationId xmlns:a16="http://schemas.microsoft.com/office/drawing/2014/main" id="{A9A51E21-6415-2355-2DA7-8F13376CA80A}"/>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先進性・成長性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sp>
        <p:nvSpPr>
          <p:cNvPr id="11" name="フリーフォーム: 図形 10">
            <a:extLst>
              <a:ext uri="{FF2B5EF4-FFF2-40B4-BE49-F238E27FC236}">
                <a16:creationId xmlns:a16="http://schemas.microsoft.com/office/drawing/2014/main" id="{58DDD755-D7DF-97C7-BAF4-3862F26A3BCA}"/>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2" name="フリーフォーム: 図形 11">
            <a:extLst>
              <a:ext uri="{FF2B5EF4-FFF2-40B4-BE49-F238E27FC236}">
                <a16:creationId xmlns:a16="http://schemas.microsoft.com/office/drawing/2014/main" id="{B727C671-6ACF-6567-5116-A954B9DFEA9F}"/>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3" name="フリーフォーム: 図形 12">
            <a:extLst>
              <a:ext uri="{FF2B5EF4-FFF2-40B4-BE49-F238E27FC236}">
                <a16:creationId xmlns:a16="http://schemas.microsoft.com/office/drawing/2014/main" id="{EFA6B211-E4EE-2C2D-C56D-BF9577272764}"/>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19" name="正方形/長方形 18">
            <a:extLst>
              <a:ext uri="{FF2B5EF4-FFF2-40B4-BE49-F238E27FC236}">
                <a16:creationId xmlns:a16="http://schemas.microsoft.com/office/drawing/2014/main" id="{A8F110BB-C951-463D-067E-98A209BC04FC}"/>
              </a:ext>
            </a:extLst>
          </p:cNvPr>
          <p:cNvSpPr/>
          <p:nvPr/>
        </p:nvSpPr>
        <p:spPr>
          <a:xfrm>
            <a:off x="510777" y="3002809"/>
            <a:ext cx="793389" cy="197656"/>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売り手</a:t>
            </a:r>
          </a:p>
        </p:txBody>
      </p:sp>
      <p:sp>
        <p:nvSpPr>
          <p:cNvPr id="20" name="正方形/長方形 19">
            <a:extLst>
              <a:ext uri="{FF2B5EF4-FFF2-40B4-BE49-F238E27FC236}">
                <a16:creationId xmlns:a16="http://schemas.microsoft.com/office/drawing/2014/main" id="{ECCB545D-45F6-18FE-1D84-859A8D107309}"/>
              </a:ext>
            </a:extLst>
          </p:cNvPr>
          <p:cNvSpPr/>
          <p:nvPr/>
        </p:nvSpPr>
        <p:spPr>
          <a:xfrm>
            <a:off x="3200052" y="4874318"/>
            <a:ext cx="793389" cy="180327"/>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代替品</a:t>
            </a:r>
          </a:p>
        </p:txBody>
      </p:sp>
      <p:sp>
        <p:nvSpPr>
          <p:cNvPr id="22" name="正方形/長方形 21">
            <a:extLst>
              <a:ext uri="{FF2B5EF4-FFF2-40B4-BE49-F238E27FC236}">
                <a16:creationId xmlns:a16="http://schemas.microsoft.com/office/drawing/2014/main" id="{9D72CE1B-6CF4-124C-250B-C4953C6C3EE6}"/>
              </a:ext>
            </a:extLst>
          </p:cNvPr>
          <p:cNvSpPr/>
          <p:nvPr/>
        </p:nvSpPr>
        <p:spPr>
          <a:xfrm>
            <a:off x="3200053" y="3667561"/>
            <a:ext cx="3847014" cy="1080000"/>
          </a:xfrm>
          <a:prstGeom prst="rect">
            <a:avLst/>
          </a:prstGeom>
          <a:no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競合他社の状況について記載</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（マーケットの状況、競合他社の状況、各社の製品・サービスの差別化要素、購買力の大きさ等）</a:t>
            </a:r>
          </a:p>
        </p:txBody>
      </p:sp>
      <p:sp>
        <p:nvSpPr>
          <p:cNvPr id="23" name="正方形/長方形 22">
            <a:extLst>
              <a:ext uri="{FF2B5EF4-FFF2-40B4-BE49-F238E27FC236}">
                <a16:creationId xmlns:a16="http://schemas.microsoft.com/office/drawing/2014/main" id="{6DD0ADC6-D28F-C9CF-79C1-06DD1DC7F295}"/>
              </a:ext>
            </a:extLst>
          </p:cNvPr>
          <p:cNvSpPr/>
          <p:nvPr/>
        </p:nvSpPr>
        <p:spPr>
          <a:xfrm>
            <a:off x="7632699" y="3196283"/>
            <a:ext cx="2088000" cy="2160000"/>
          </a:xfrm>
          <a:prstGeom prst="rect">
            <a:avLst/>
          </a:prstGeom>
          <a:no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ターゲットとするマーケットの買い手の動向について記載</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（生活傾向の変容や需要の変化、ニーズの多様化等）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E0160155-6F0D-7E13-277E-F5C691D31FE3}"/>
              </a:ext>
            </a:extLst>
          </p:cNvPr>
          <p:cNvSpPr/>
          <p:nvPr/>
        </p:nvSpPr>
        <p:spPr>
          <a:xfrm>
            <a:off x="3200053" y="2280477"/>
            <a:ext cx="3847014" cy="1080000"/>
          </a:xfrm>
          <a:prstGeom prst="rect">
            <a:avLst/>
          </a:prstGeom>
          <a:no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ターゲットとするマーケットへ滲入する際の障壁について記載（スイッチングコスト、初期投資、人材のケイパビリティ等）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49035078-7335-D314-ED06-CC54492BB8AD}"/>
              </a:ext>
            </a:extLst>
          </p:cNvPr>
          <p:cNvSpPr/>
          <p:nvPr/>
        </p:nvSpPr>
        <p:spPr>
          <a:xfrm>
            <a:off x="510777" y="3196283"/>
            <a:ext cx="2088000" cy="2160000"/>
          </a:xfrm>
          <a:prstGeom prst="rect">
            <a:avLst/>
          </a:prstGeom>
          <a:no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ターゲットとするマーケットの売り手について記載</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（業者の数、</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独占技術の有無等）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D2687FBE-11DA-DCCC-AD2B-F542DC741A39}"/>
              </a:ext>
            </a:extLst>
          </p:cNvPr>
          <p:cNvSpPr/>
          <p:nvPr/>
        </p:nvSpPr>
        <p:spPr>
          <a:xfrm>
            <a:off x="3200053" y="5054645"/>
            <a:ext cx="3847014" cy="1080000"/>
          </a:xfrm>
          <a:prstGeom prst="rect">
            <a:avLst/>
          </a:prstGeom>
          <a:no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ターゲットとするマーケットの代替品となり得るサービスについて記載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34380F21-28AF-62DF-F7CA-F06704111CA3}"/>
              </a:ext>
            </a:extLst>
          </p:cNvPr>
          <p:cNvSpPr/>
          <p:nvPr/>
        </p:nvSpPr>
        <p:spPr>
          <a:xfrm>
            <a:off x="7632699" y="3002809"/>
            <a:ext cx="793389" cy="197656"/>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買い手</a:t>
            </a:r>
          </a:p>
        </p:txBody>
      </p:sp>
      <p:sp>
        <p:nvSpPr>
          <p:cNvPr id="14" name="正方形/長方形 13">
            <a:extLst>
              <a:ext uri="{FF2B5EF4-FFF2-40B4-BE49-F238E27FC236}">
                <a16:creationId xmlns:a16="http://schemas.microsoft.com/office/drawing/2014/main" id="{4ADA0D8E-2CA0-8851-6815-E7903D5D383A}"/>
              </a:ext>
            </a:extLst>
          </p:cNvPr>
          <p:cNvSpPr/>
          <p:nvPr/>
        </p:nvSpPr>
        <p:spPr>
          <a:xfrm>
            <a:off x="3200051" y="3471161"/>
            <a:ext cx="793389" cy="197656"/>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競合他社</a:t>
            </a:r>
          </a:p>
        </p:txBody>
      </p:sp>
      <p:sp>
        <p:nvSpPr>
          <p:cNvPr id="16" name="正方形/長方形 15">
            <a:extLst>
              <a:ext uri="{FF2B5EF4-FFF2-40B4-BE49-F238E27FC236}">
                <a16:creationId xmlns:a16="http://schemas.microsoft.com/office/drawing/2014/main" id="{61925D73-9828-6D33-516C-7009E8F93E17}"/>
              </a:ext>
            </a:extLst>
          </p:cNvPr>
          <p:cNvSpPr/>
          <p:nvPr/>
        </p:nvSpPr>
        <p:spPr>
          <a:xfrm>
            <a:off x="3200051" y="2082821"/>
            <a:ext cx="793389" cy="197656"/>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新規参入</a:t>
            </a:r>
          </a:p>
        </p:txBody>
      </p:sp>
      <p:sp>
        <p:nvSpPr>
          <p:cNvPr id="21" name="矢印: 右 20">
            <a:extLst>
              <a:ext uri="{FF2B5EF4-FFF2-40B4-BE49-F238E27FC236}">
                <a16:creationId xmlns:a16="http://schemas.microsoft.com/office/drawing/2014/main" id="{82234B22-3C5A-E4E1-4D12-9EA5C30CE3DA}"/>
              </a:ext>
            </a:extLst>
          </p:cNvPr>
          <p:cNvSpPr/>
          <p:nvPr/>
        </p:nvSpPr>
        <p:spPr>
          <a:xfrm>
            <a:off x="2750999" y="4042611"/>
            <a:ext cx="296830" cy="394635"/>
          </a:xfrm>
          <a:prstGeom prst="rightArrow">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000" dirty="0">
              <a:solidFill>
                <a:srgbClr val="575757"/>
              </a:solidFill>
              <a:latin typeface="Meiryo UI" panose="020B0604030504040204" pitchFamily="50" charset="-128"/>
              <a:ea typeface="Meiryo UI" panose="020B0604030504040204" pitchFamily="50" charset="-128"/>
            </a:endParaRPr>
          </a:p>
        </p:txBody>
      </p:sp>
      <p:sp>
        <p:nvSpPr>
          <p:cNvPr id="27" name="矢印: 右 26">
            <a:extLst>
              <a:ext uri="{FF2B5EF4-FFF2-40B4-BE49-F238E27FC236}">
                <a16:creationId xmlns:a16="http://schemas.microsoft.com/office/drawing/2014/main" id="{B0459637-5526-D4DA-4D36-9309023DC36B}"/>
              </a:ext>
            </a:extLst>
          </p:cNvPr>
          <p:cNvSpPr/>
          <p:nvPr/>
        </p:nvSpPr>
        <p:spPr>
          <a:xfrm flipH="1">
            <a:off x="7191468" y="4042611"/>
            <a:ext cx="296830" cy="394635"/>
          </a:xfrm>
          <a:prstGeom prst="rightArrow">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000" dirty="0">
              <a:solidFill>
                <a:srgbClr val="575757"/>
              </a:solidFill>
              <a:latin typeface="Meiryo UI" panose="020B0604030504040204" pitchFamily="50" charset="-128"/>
              <a:ea typeface="Meiryo UI" panose="020B0604030504040204" pitchFamily="50" charset="-128"/>
            </a:endParaRPr>
          </a:p>
        </p:txBody>
      </p:sp>
      <p:sp>
        <p:nvSpPr>
          <p:cNvPr id="28" name="矢印: 右 27">
            <a:extLst>
              <a:ext uri="{FF2B5EF4-FFF2-40B4-BE49-F238E27FC236}">
                <a16:creationId xmlns:a16="http://schemas.microsoft.com/office/drawing/2014/main" id="{5A07742C-2763-948F-21B9-06BC1F9C908B}"/>
              </a:ext>
            </a:extLst>
          </p:cNvPr>
          <p:cNvSpPr/>
          <p:nvPr/>
        </p:nvSpPr>
        <p:spPr>
          <a:xfrm rot="16200000" flipH="1">
            <a:off x="5012054" y="3317516"/>
            <a:ext cx="223013" cy="394635"/>
          </a:xfrm>
          <a:prstGeom prst="rightArrow">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000" dirty="0">
              <a:solidFill>
                <a:srgbClr val="575757"/>
              </a:solidFill>
              <a:latin typeface="Meiryo UI" panose="020B0604030504040204" pitchFamily="50" charset="-128"/>
              <a:ea typeface="Meiryo UI" panose="020B0604030504040204" pitchFamily="50" charset="-128"/>
            </a:endParaRPr>
          </a:p>
        </p:txBody>
      </p:sp>
      <p:sp>
        <p:nvSpPr>
          <p:cNvPr id="30" name="矢印: 右 29">
            <a:extLst>
              <a:ext uri="{FF2B5EF4-FFF2-40B4-BE49-F238E27FC236}">
                <a16:creationId xmlns:a16="http://schemas.microsoft.com/office/drawing/2014/main" id="{DA14CD2E-BE24-67E3-3AD2-F3A45AFDE65B}"/>
              </a:ext>
            </a:extLst>
          </p:cNvPr>
          <p:cNvSpPr/>
          <p:nvPr/>
        </p:nvSpPr>
        <p:spPr>
          <a:xfrm rot="5400000" flipH="1" flipV="1">
            <a:off x="5012054" y="4722804"/>
            <a:ext cx="223013" cy="394635"/>
          </a:xfrm>
          <a:prstGeom prst="rightArrow">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000" dirty="0">
              <a:solidFill>
                <a:srgbClr val="575757"/>
              </a:solidFill>
              <a:latin typeface="Meiryo UI" panose="020B0604030504040204" pitchFamily="50" charset="-128"/>
              <a:ea typeface="Meiryo UI" panose="020B0604030504040204" pitchFamily="50" charset="-128"/>
            </a:endParaRPr>
          </a:p>
        </p:txBody>
      </p:sp>
      <p:sp>
        <p:nvSpPr>
          <p:cNvPr id="41" name="吹き出し: 四角形 40">
            <a:extLst>
              <a:ext uri="{FF2B5EF4-FFF2-40B4-BE49-F238E27FC236}">
                <a16:creationId xmlns:a16="http://schemas.microsoft.com/office/drawing/2014/main" id="{62DA0864-F157-150F-10D5-FD55479B9230}"/>
              </a:ext>
            </a:extLst>
          </p:cNvPr>
          <p:cNvSpPr/>
          <p:nvPr/>
        </p:nvSpPr>
        <p:spPr>
          <a:xfrm>
            <a:off x="1376910" y="2331227"/>
            <a:ext cx="1554766" cy="802400"/>
          </a:xfrm>
          <a:prstGeom prst="wedgeRectCallout">
            <a:avLst>
              <a:gd name="adj1" fmla="val -16259"/>
              <a:gd name="adj2" fmla="val 78961"/>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000" b="1" dirty="0">
                <a:solidFill>
                  <a:srgbClr val="575757"/>
                </a:solidFill>
                <a:latin typeface="Meiryo UI" panose="020B0604030504040204" pitchFamily="50" charset="-128"/>
                <a:ea typeface="Meiryo UI" panose="020B0604030504040204" pitchFamily="50" charset="-128"/>
              </a:rPr>
              <a:t>差別化ポイント①</a:t>
            </a:r>
            <a:br>
              <a:rPr kumimoji="1" lang="en-US" altLang="ja-JP" sz="1000" b="1" dirty="0">
                <a:solidFill>
                  <a:srgbClr val="575757"/>
                </a:solidFill>
                <a:latin typeface="Meiryo UI" panose="020B0604030504040204" pitchFamily="50" charset="-128"/>
                <a:ea typeface="Meiryo UI" panose="020B0604030504040204" pitchFamily="50" charset="-128"/>
              </a:rPr>
            </a:br>
            <a:r>
              <a:rPr kumimoji="1" lang="ja-JP" altLang="en-US" sz="1000" dirty="0">
                <a:solidFill>
                  <a:srgbClr val="575757"/>
                </a:solidFill>
                <a:latin typeface="Meiryo UI" panose="020B0604030504040204" pitchFamily="50" charset="-128"/>
                <a:ea typeface="Meiryo UI" panose="020B0604030504040204" pitchFamily="50" charset="-128"/>
              </a:rPr>
              <a:t>生産工程の上流～下流を自社で構築し、コスト優位性と品質を両立</a:t>
            </a:r>
          </a:p>
        </p:txBody>
      </p:sp>
      <p:sp>
        <p:nvSpPr>
          <p:cNvPr id="42" name="吹き出し: 四角形 41">
            <a:extLst>
              <a:ext uri="{FF2B5EF4-FFF2-40B4-BE49-F238E27FC236}">
                <a16:creationId xmlns:a16="http://schemas.microsoft.com/office/drawing/2014/main" id="{04505EB2-E3D8-38EE-A8C5-3781361BC0F8}"/>
              </a:ext>
            </a:extLst>
          </p:cNvPr>
          <p:cNvSpPr/>
          <p:nvPr/>
        </p:nvSpPr>
        <p:spPr>
          <a:xfrm>
            <a:off x="7648343" y="5413372"/>
            <a:ext cx="1844369" cy="933155"/>
          </a:xfrm>
          <a:prstGeom prst="wedgeRectCallout">
            <a:avLst>
              <a:gd name="adj1" fmla="val -32136"/>
              <a:gd name="adj2" fmla="val -75775"/>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000" b="1" dirty="0">
                <a:solidFill>
                  <a:srgbClr val="575757"/>
                </a:solidFill>
                <a:latin typeface="Meiryo UI" panose="020B0604030504040204" pitchFamily="50" charset="-128"/>
                <a:ea typeface="Meiryo UI" panose="020B0604030504040204" pitchFamily="50" charset="-128"/>
              </a:rPr>
              <a:t>差別化ポイント②</a:t>
            </a:r>
            <a:br>
              <a:rPr kumimoji="1" lang="en-US" altLang="ja-JP" sz="1000" b="1" dirty="0">
                <a:solidFill>
                  <a:srgbClr val="575757"/>
                </a:solidFill>
                <a:latin typeface="Meiryo UI" panose="020B0604030504040204" pitchFamily="50" charset="-128"/>
                <a:ea typeface="Meiryo UI" panose="020B0604030504040204" pitchFamily="50" charset="-128"/>
              </a:rPr>
            </a:br>
            <a:r>
              <a:rPr kumimoji="1" lang="ja-JP" altLang="en-US" sz="1000" dirty="0">
                <a:solidFill>
                  <a:srgbClr val="575757"/>
                </a:solidFill>
                <a:latin typeface="Meiryo UI" panose="020B0604030504040204" pitchFamily="50" charset="-128"/>
                <a:ea typeface="Meiryo UI" panose="020B0604030504040204" pitchFamily="50" charset="-128"/>
              </a:rPr>
              <a:t>商流を自社で持つことで、ユーザーのニーズを製品に反映する</a:t>
            </a:r>
            <a:br>
              <a:rPr kumimoji="1" lang="en-US" altLang="ja-JP" sz="1000" dirty="0">
                <a:solidFill>
                  <a:srgbClr val="575757"/>
                </a:solidFill>
                <a:latin typeface="Meiryo UI" panose="020B0604030504040204" pitchFamily="50" charset="-128"/>
                <a:ea typeface="Meiryo UI" panose="020B0604030504040204" pitchFamily="50" charset="-128"/>
              </a:rPr>
            </a:br>
            <a:r>
              <a:rPr kumimoji="1" lang="ja-JP" altLang="en-US" sz="1000" dirty="0">
                <a:solidFill>
                  <a:srgbClr val="575757"/>
                </a:solidFill>
                <a:latin typeface="Meiryo UI" panose="020B0604030504040204" pitchFamily="50" charset="-128"/>
                <a:ea typeface="Meiryo UI" panose="020B0604030504040204" pitchFamily="50" charset="-128"/>
              </a:rPr>
              <a:t>ことで、選ばれる会社となっている</a:t>
            </a:r>
          </a:p>
        </p:txBody>
      </p:sp>
    </p:spTree>
    <p:extLst>
      <p:ext uri="{BB962C8B-B14F-4D97-AF65-F5344CB8AC3E}">
        <p14:creationId xmlns:p14="http://schemas.microsoft.com/office/powerpoint/2010/main" val="378872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13E4DAE0-2B77-2053-CB78-FCAB5F5440A5}"/>
              </a:ext>
            </a:extLst>
          </p:cNvPr>
          <p:cNvSpPr>
            <a:spLocks noGrp="1"/>
          </p:cNvSpPr>
          <p:nvPr>
            <p:ph type="title"/>
          </p:nvPr>
        </p:nvSpPr>
        <p:spPr>
          <a:xfrm>
            <a:off x="511875" y="242563"/>
            <a:ext cx="8883347" cy="166199"/>
          </a:xfrm>
        </p:spPr>
        <p:txBody>
          <a:bodyPr vert="horz"/>
          <a:lstStyle/>
          <a:p>
            <a:r>
              <a:rPr lang="ja-JP" altLang="en-US" dirty="0"/>
              <a:t>２</a:t>
            </a:r>
            <a:r>
              <a:rPr lang="en-US" altLang="ja-JP" sz="1200" dirty="0"/>
              <a:t>.</a:t>
            </a:r>
            <a:r>
              <a:rPr lang="ja-JP" altLang="en-US" sz="1200" dirty="0"/>
              <a:t>先進性・成長性／労働生産性向上の見込み</a:t>
            </a:r>
            <a:endParaRPr lang="ja-JP" altLang="en-US"/>
          </a:p>
        </p:txBody>
      </p:sp>
      <p:sp>
        <p:nvSpPr>
          <p:cNvPr id="4" name="テキスト プレースホルダー 3">
            <a:extLst>
              <a:ext uri="{FF2B5EF4-FFF2-40B4-BE49-F238E27FC236}">
                <a16:creationId xmlns:a16="http://schemas.microsoft.com/office/drawing/2014/main" id="{7183A374-134F-E699-3086-61E640BDB97F}"/>
              </a:ext>
            </a:extLst>
          </p:cNvPr>
          <p:cNvSpPr>
            <a:spLocks noGrp="1"/>
          </p:cNvSpPr>
          <p:nvPr>
            <p:ph type="body" sz="quarter" idx="15"/>
          </p:nvPr>
        </p:nvSpPr>
        <p:spPr/>
        <p:txBody>
          <a:bodyPr/>
          <a:lstStyle/>
          <a:p>
            <a:endParaRPr lang="ja-JP" altLang="en-US"/>
          </a:p>
        </p:txBody>
      </p:sp>
      <p:sp>
        <p:nvSpPr>
          <p:cNvPr id="5" name="正方形/長方形 4">
            <a:extLst>
              <a:ext uri="{FF2B5EF4-FFF2-40B4-BE49-F238E27FC236}">
                <a16:creationId xmlns:a16="http://schemas.microsoft.com/office/drawing/2014/main" id="{9BAB909C-E4AD-DCD1-376B-F0DD91F045D6}"/>
              </a:ext>
            </a:extLst>
          </p:cNvPr>
          <p:cNvSpPr/>
          <p:nvPr/>
        </p:nvSpPr>
        <p:spPr>
          <a:xfrm>
            <a:off x="510778" y="1263355"/>
            <a:ext cx="8884444" cy="631535"/>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補助事業により、省力化及び労働生産性の抜本的な向上が図られ、人手不足の状況が改善される取組となっている（労働生産性の伸び率及び付加価値の増加額が十分に高い取組である）ことを記載ください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付加価値額と労働力それぞれに分けて、定量的な数字の根拠を記載ください</a:t>
            </a:r>
          </a:p>
        </p:txBody>
      </p:sp>
      <p:sp>
        <p:nvSpPr>
          <p:cNvPr id="9" name="正方形/長方形 8">
            <a:extLst>
              <a:ext uri="{FF2B5EF4-FFF2-40B4-BE49-F238E27FC236}">
                <a16:creationId xmlns:a16="http://schemas.microsoft.com/office/drawing/2014/main" id="{F02DC130-563C-ECE9-30D1-33B200ECE5E5}"/>
              </a:ext>
            </a:extLst>
          </p:cNvPr>
          <p:cNvSpPr/>
          <p:nvPr/>
        </p:nvSpPr>
        <p:spPr>
          <a:xfrm>
            <a:off x="578762" y="3996487"/>
            <a:ext cx="1020072"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労働生産性</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10" name="次の値と等しい 9">
            <a:extLst>
              <a:ext uri="{FF2B5EF4-FFF2-40B4-BE49-F238E27FC236}">
                <a16:creationId xmlns:a16="http://schemas.microsoft.com/office/drawing/2014/main" id="{66E69281-0322-02CB-AFA7-17580EFCE88E}"/>
              </a:ext>
            </a:extLst>
          </p:cNvPr>
          <p:cNvSpPr/>
          <p:nvPr/>
        </p:nvSpPr>
        <p:spPr>
          <a:xfrm>
            <a:off x="1606537" y="4050329"/>
            <a:ext cx="516155" cy="516155"/>
          </a:xfrm>
          <a:prstGeom prst="mathEqual">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453C94D-97C8-3851-F9D3-AD49F69179F0}"/>
              </a:ext>
            </a:extLst>
          </p:cNvPr>
          <p:cNvSpPr/>
          <p:nvPr/>
        </p:nvSpPr>
        <p:spPr>
          <a:xfrm>
            <a:off x="2130395" y="4284587"/>
            <a:ext cx="1018800" cy="47639"/>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F07C39EA-9F62-41AB-2300-44120A4D2CCE}"/>
              </a:ext>
            </a:extLst>
          </p:cNvPr>
          <p:cNvSpPr/>
          <p:nvPr/>
        </p:nvSpPr>
        <p:spPr>
          <a:xfrm>
            <a:off x="2130395" y="3614333"/>
            <a:ext cx="1018800"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付加価値額</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13" name="正方形/長方形 12">
            <a:extLst>
              <a:ext uri="{FF2B5EF4-FFF2-40B4-BE49-F238E27FC236}">
                <a16:creationId xmlns:a16="http://schemas.microsoft.com/office/drawing/2014/main" id="{329AD940-92DE-71DB-9A9D-BDC27D974DC3}"/>
              </a:ext>
            </a:extLst>
          </p:cNvPr>
          <p:cNvSpPr/>
          <p:nvPr/>
        </p:nvSpPr>
        <p:spPr>
          <a:xfrm>
            <a:off x="2130395" y="4378287"/>
            <a:ext cx="1018800"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労働量</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E07B007F-37B4-2EA4-C1A1-EF5B364DF1A0}"/>
              </a:ext>
            </a:extLst>
          </p:cNvPr>
          <p:cNvSpPr/>
          <p:nvPr/>
        </p:nvSpPr>
        <p:spPr>
          <a:xfrm>
            <a:off x="617369" y="4549590"/>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err="1">
                <a:solidFill>
                  <a:sysClr val="windowText" lastClr="000000"/>
                </a:solidFill>
                <a:latin typeface="Meiryo UI"/>
                <a:ea typeface="Meiryo UI"/>
              </a:rPr>
              <a:t>x%up</a:t>
            </a:r>
            <a:endParaRPr kumimoji="1" lang="en-US" altLang="ja-JP" sz="1200" b="1" dirty="0">
              <a:solidFill>
                <a:sysClr val="windowText" lastClr="000000"/>
              </a:solidFill>
              <a:latin typeface="Meiryo UI"/>
              <a:ea typeface="Meiryo UI"/>
            </a:endParaRPr>
          </a:p>
        </p:txBody>
      </p:sp>
      <p:sp>
        <p:nvSpPr>
          <p:cNvPr id="15" name="四角形: 角を丸くする 14">
            <a:extLst>
              <a:ext uri="{FF2B5EF4-FFF2-40B4-BE49-F238E27FC236}">
                <a16:creationId xmlns:a16="http://schemas.microsoft.com/office/drawing/2014/main" id="{F7110901-821C-280B-1E55-7B86C3818B95}"/>
              </a:ext>
            </a:extLst>
          </p:cNvPr>
          <p:cNvSpPr/>
          <p:nvPr/>
        </p:nvSpPr>
        <p:spPr>
          <a:xfrm>
            <a:off x="2176704" y="4861688"/>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err="1">
                <a:solidFill>
                  <a:sysClr val="windowText" lastClr="000000"/>
                </a:solidFill>
                <a:latin typeface="Meiryo UI"/>
                <a:ea typeface="Meiryo UI"/>
              </a:rPr>
              <a:t>x%up</a:t>
            </a:r>
            <a:endParaRPr kumimoji="1" lang="en-US" altLang="ja-JP" sz="1200" b="1" dirty="0">
              <a:solidFill>
                <a:sysClr val="windowText" lastClr="000000"/>
              </a:solidFill>
              <a:latin typeface="Meiryo UI"/>
              <a:ea typeface="Meiryo UI"/>
            </a:endParaRPr>
          </a:p>
        </p:txBody>
      </p:sp>
      <p:sp>
        <p:nvSpPr>
          <p:cNvPr id="16" name="四角形: 角を丸くする 15">
            <a:extLst>
              <a:ext uri="{FF2B5EF4-FFF2-40B4-BE49-F238E27FC236}">
                <a16:creationId xmlns:a16="http://schemas.microsoft.com/office/drawing/2014/main" id="{EDE52C57-AD25-357A-0FA6-B40785AC7BE1}"/>
              </a:ext>
            </a:extLst>
          </p:cNvPr>
          <p:cNvSpPr/>
          <p:nvPr/>
        </p:nvSpPr>
        <p:spPr>
          <a:xfrm>
            <a:off x="2176704" y="3473541"/>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err="1">
                <a:solidFill>
                  <a:sysClr val="windowText" lastClr="000000"/>
                </a:solidFill>
                <a:latin typeface="Meiryo UI"/>
                <a:ea typeface="Meiryo UI"/>
              </a:rPr>
              <a:t>x%up</a:t>
            </a:r>
            <a:endParaRPr kumimoji="1" lang="en-US" altLang="ja-JP" sz="1200" b="1" dirty="0">
              <a:solidFill>
                <a:sysClr val="windowText" lastClr="000000"/>
              </a:solidFill>
              <a:latin typeface="Meiryo UI"/>
              <a:ea typeface="Meiryo UI"/>
            </a:endParaRPr>
          </a:p>
        </p:txBody>
      </p:sp>
      <p:cxnSp>
        <p:nvCxnSpPr>
          <p:cNvPr id="17" name="直線矢印コネクタ 16">
            <a:extLst>
              <a:ext uri="{FF2B5EF4-FFF2-40B4-BE49-F238E27FC236}">
                <a16:creationId xmlns:a16="http://schemas.microsoft.com/office/drawing/2014/main" id="{EFC7674D-476E-3CC9-BD64-6CEEC70391BD}"/>
              </a:ext>
            </a:extLst>
          </p:cNvPr>
          <p:cNvCxnSpPr>
            <a:cxnSpLocks/>
          </p:cNvCxnSpPr>
          <p:nvPr/>
        </p:nvCxnSpPr>
        <p:spPr>
          <a:xfrm>
            <a:off x="3491183" y="4296496"/>
            <a:ext cx="5771105" cy="23820"/>
          </a:xfrm>
          <a:prstGeom prst="straightConnector1">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02E1C129-AD0A-E80C-0A99-5B8701C55B76}"/>
              </a:ext>
            </a:extLst>
          </p:cNvPr>
          <p:cNvSpPr/>
          <p:nvPr/>
        </p:nvSpPr>
        <p:spPr>
          <a:xfrm>
            <a:off x="3491183" y="2329543"/>
            <a:ext cx="5771105" cy="190546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（付加価値額変動</a:t>
            </a:r>
            <a:r>
              <a:rPr kumimoji="1" lang="ja-JP" altLang="en-US" sz="1200" dirty="0">
                <a:solidFill>
                  <a:schemeClr val="tx1"/>
                </a:solidFill>
                <a:latin typeface="Meiryo UI" panose="020B0604030504040204" pitchFamily="50" charset="-128"/>
                <a:ea typeface="Meiryo UI" panose="020B0604030504040204" pitchFamily="50" charset="-128"/>
              </a:rPr>
              <a:t>の根拠を、考え方や計算式含むロジックなどと共に記載ください。）</a:t>
            </a:r>
          </a:p>
        </p:txBody>
      </p:sp>
      <p:sp>
        <p:nvSpPr>
          <p:cNvPr id="19" name="正方形/長方形 18">
            <a:extLst>
              <a:ext uri="{FF2B5EF4-FFF2-40B4-BE49-F238E27FC236}">
                <a16:creationId xmlns:a16="http://schemas.microsoft.com/office/drawing/2014/main" id="{CF8EEF85-4498-302D-624E-A88ED17A2B15}"/>
              </a:ext>
            </a:extLst>
          </p:cNvPr>
          <p:cNvSpPr/>
          <p:nvPr/>
        </p:nvSpPr>
        <p:spPr>
          <a:xfrm>
            <a:off x="3491183" y="4498263"/>
            <a:ext cx="5771105" cy="1723037"/>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（労働量変動</a:t>
            </a:r>
            <a:r>
              <a:rPr kumimoji="1" lang="ja-JP" altLang="en-US" sz="1200" dirty="0">
                <a:solidFill>
                  <a:schemeClr val="tx1"/>
                </a:solidFill>
                <a:latin typeface="Meiryo UI" panose="020B0604030504040204" pitchFamily="50" charset="-128"/>
                <a:ea typeface="Meiryo UI" panose="020B0604030504040204" pitchFamily="50" charset="-128"/>
              </a:rPr>
              <a:t>の根拠を、考え方や計算式含むロジックなどと共に記載ください。）</a:t>
            </a:r>
          </a:p>
        </p:txBody>
      </p:sp>
      <p:cxnSp>
        <p:nvCxnSpPr>
          <p:cNvPr id="20" name="直線矢印コネクタ 19">
            <a:extLst>
              <a:ext uri="{FF2B5EF4-FFF2-40B4-BE49-F238E27FC236}">
                <a16:creationId xmlns:a16="http://schemas.microsoft.com/office/drawing/2014/main" id="{D6251BCF-FEBA-20B1-883C-653B534F1F0B}"/>
              </a:ext>
            </a:extLst>
          </p:cNvPr>
          <p:cNvCxnSpPr>
            <a:cxnSpLocks/>
          </p:cNvCxnSpPr>
          <p:nvPr/>
        </p:nvCxnSpPr>
        <p:spPr>
          <a:xfrm>
            <a:off x="3316637" y="2382472"/>
            <a:ext cx="0" cy="3850142"/>
          </a:xfrm>
          <a:prstGeom prst="straightConnector1">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3F266F46-344E-9FD4-613F-E50E8649E402}"/>
              </a:ext>
            </a:extLst>
          </p:cNvPr>
          <p:cNvSpPr txBox="1"/>
          <p:nvPr/>
        </p:nvSpPr>
        <p:spPr>
          <a:xfrm>
            <a:off x="380177" y="1967872"/>
            <a:ext cx="2959744" cy="43849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労働生産性向上の見込み</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（現状と</a:t>
            </a:r>
            <a:r>
              <a:rPr kumimoji="1" lang="zh-TW" altLang="en-US" sz="1200" dirty="0">
                <a:solidFill>
                  <a:schemeClr val="tx1"/>
                </a:solidFill>
                <a:latin typeface="Meiryo UI" panose="020B0604030504040204" pitchFamily="50" charset="-128"/>
                <a:ea typeface="Meiryo UI" panose="020B0604030504040204" pitchFamily="50" charset="-128"/>
              </a:rPr>
              <a:t>事業化報告</a:t>
            </a:r>
            <a:r>
              <a:rPr kumimoji="1" lang="ja-JP" altLang="en-US" sz="1200" dirty="0">
                <a:solidFill>
                  <a:schemeClr val="tx1"/>
                </a:solidFill>
                <a:latin typeface="Meiryo UI" panose="020B0604030504040204" pitchFamily="50" charset="-128"/>
                <a:ea typeface="Meiryo UI" panose="020B0604030504040204" pitchFamily="50" charset="-128"/>
              </a:rPr>
              <a:t>最終年度比較）</a:t>
            </a:r>
          </a:p>
        </p:txBody>
      </p:sp>
      <p:sp>
        <p:nvSpPr>
          <p:cNvPr id="22" name="テキスト ボックス 21">
            <a:extLst>
              <a:ext uri="{FF2B5EF4-FFF2-40B4-BE49-F238E27FC236}">
                <a16:creationId xmlns:a16="http://schemas.microsoft.com/office/drawing/2014/main" id="{1EF03264-9716-B1AA-1068-55ED60C5BDE7}"/>
              </a:ext>
            </a:extLst>
          </p:cNvPr>
          <p:cNvSpPr txBox="1"/>
          <p:nvPr/>
        </p:nvSpPr>
        <p:spPr>
          <a:xfrm>
            <a:off x="3491182" y="1967872"/>
            <a:ext cx="5771105"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付加価値額および労働量変動の考え方・根拠</a:t>
            </a:r>
          </a:p>
        </p:txBody>
      </p:sp>
      <p:sp>
        <p:nvSpPr>
          <p:cNvPr id="24" name="フリーフォーム: 図形 23">
            <a:extLst>
              <a:ext uri="{FF2B5EF4-FFF2-40B4-BE49-F238E27FC236}">
                <a16:creationId xmlns:a16="http://schemas.microsoft.com/office/drawing/2014/main" id="{44410418-5CE2-6B23-D1D4-DFBEECCDBD5D}"/>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25" name="フリーフォーム: 図形 24">
            <a:extLst>
              <a:ext uri="{FF2B5EF4-FFF2-40B4-BE49-F238E27FC236}">
                <a16:creationId xmlns:a16="http://schemas.microsoft.com/office/drawing/2014/main" id="{4D5D1519-215F-D0DA-7201-92FF5A9D257C}"/>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先進性・成長性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26" name="フリーフォーム: 図形 25">
            <a:extLst>
              <a:ext uri="{FF2B5EF4-FFF2-40B4-BE49-F238E27FC236}">
                <a16:creationId xmlns:a16="http://schemas.microsoft.com/office/drawing/2014/main" id="{7075DD92-830D-0507-0E8F-DC86F83F7D61}"/>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27" name="フリーフォーム: 図形 26">
            <a:extLst>
              <a:ext uri="{FF2B5EF4-FFF2-40B4-BE49-F238E27FC236}">
                <a16:creationId xmlns:a16="http://schemas.microsoft.com/office/drawing/2014/main" id="{2EEECA7D-E0E2-5C98-CBF9-5CF2D9C91266}"/>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28" name="フリーフォーム: 図形 27">
            <a:extLst>
              <a:ext uri="{FF2B5EF4-FFF2-40B4-BE49-F238E27FC236}">
                <a16:creationId xmlns:a16="http://schemas.microsoft.com/office/drawing/2014/main" id="{73C01DE1-A2CC-0D4E-8E66-CB8E5BD01F05}"/>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29" name="四角形: 角を丸くする 28">
            <a:extLst>
              <a:ext uri="{FF2B5EF4-FFF2-40B4-BE49-F238E27FC236}">
                <a16:creationId xmlns:a16="http://schemas.microsoft.com/office/drawing/2014/main" id="{BCF60AD4-AD01-EE5B-49E9-08EBC577D984}"/>
              </a:ext>
            </a:extLst>
          </p:cNvPr>
          <p:cNvSpPr/>
          <p:nvPr/>
        </p:nvSpPr>
        <p:spPr>
          <a:xfrm>
            <a:off x="3484080" y="2209854"/>
            <a:ext cx="1675082"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付加価値額変動理由</a:t>
            </a:r>
            <a:endParaRPr kumimoji="1" lang="en-US" altLang="ja-JP" sz="1200" b="1" dirty="0">
              <a:solidFill>
                <a:sysClr val="windowText" lastClr="000000"/>
              </a:solidFill>
              <a:latin typeface="Meiryo UI"/>
              <a:ea typeface="Meiryo UI"/>
            </a:endParaRPr>
          </a:p>
        </p:txBody>
      </p:sp>
      <p:sp>
        <p:nvSpPr>
          <p:cNvPr id="30" name="四角形: 角を丸くする 29">
            <a:extLst>
              <a:ext uri="{FF2B5EF4-FFF2-40B4-BE49-F238E27FC236}">
                <a16:creationId xmlns:a16="http://schemas.microsoft.com/office/drawing/2014/main" id="{9F44EA48-64D5-DE75-3B1A-30E7893D4CE9}"/>
              </a:ext>
            </a:extLst>
          </p:cNvPr>
          <p:cNvSpPr/>
          <p:nvPr/>
        </p:nvSpPr>
        <p:spPr>
          <a:xfrm>
            <a:off x="3484080" y="4352922"/>
            <a:ext cx="1675082"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労働量変動理由</a:t>
            </a:r>
            <a:endParaRPr kumimoji="1" lang="en-US" altLang="ja-JP" sz="1200" b="1" dirty="0">
              <a:solidFill>
                <a:sysClr val="windowText" lastClr="000000"/>
              </a:solidFill>
              <a:latin typeface="Meiryo UI"/>
              <a:ea typeface="Meiryo UI"/>
            </a:endParaRPr>
          </a:p>
        </p:txBody>
      </p:sp>
      <p:graphicFrame>
        <p:nvGraphicFramePr>
          <p:cNvPr id="32" name="表 15">
            <a:extLst>
              <a:ext uri="{FF2B5EF4-FFF2-40B4-BE49-F238E27FC236}">
                <a16:creationId xmlns:a16="http://schemas.microsoft.com/office/drawing/2014/main" id="{76631723-E5C1-7945-5E51-5FE7F251B6DB}"/>
              </a:ext>
            </a:extLst>
          </p:cNvPr>
          <p:cNvGraphicFramePr>
            <a:graphicFrameLocks noGrp="1"/>
          </p:cNvGraphicFramePr>
          <p:nvPr>
            <p:extLst>
              <p:ext uri="{D42A27DB-BD31-4B8C-83A1-F6EECF244321}">
                <p14:modId xmlns:p14="http://schemas.microsoft.com/office/powerpoint/2010/main" val="2859498752"/>
              </p:ext>
            </p:extLst>
          </p:nvPr>
        </p:nvGraphicFramePr>
        <p:xfrm>
          <a:off x="3556045" y="2627866"/>
          <a:ext cx="2664000" cy="155520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574974242"/>
                    </a:ext>
                  </a:extLst>
                </a:gridCol>
                <a:gridCol w="792000">
                  <a:extLst>
                    <a:ext uri="{9D8B030D-6E8A-4147-A177-3AD203B41FA5}">
                      <a16:colId xmlns:a16="http://schemas.microsoft.com/office/drawing/2014/main" val="2830091423"/>
                    </a:ext>
                  </a:extLst>
                </a:gridCol>
                <a:gridCol w="792000">
                  <a:extLst>
                    <a:ext uri="{9D8B030D-6E8A-4147-A177-3AD203B41FA5}">
                      <a16:colId xmlns:a16="http://schemas.microsoft.com/office/drawing/2014/main" val="2166087666"/>
                    </a:ext>
                  </a:extLst>
                </a:gridCol>
              </a:tblGrid>
              <a:tr h="183513">
                <a:tc>
                  <a:txBody>
                    <a:bodyPr/>
                    <a:lstStyle/>
                    <a:p>
                      <a:pPr algn="ctr"/>
                      <a:r>
                        <a:rPr kumimoji="1" lang="ja-JP" altLang="en-US" sz="1100">
                          <a:latin typeface="Meiryo UI" panose="020B0604030504040204" pitchFamily="50" charset="-128"/>
                          <a:ea typeface="Meiryo UI" panose="020B0604030504040204" pitchFamily="50" charset="-128"/>
                        </a:rPr>
                        <a:t>単位：百万円</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20xx</a:t>
                      </a:r>
                      <a:r>
                        <a:rPr kumimoji="1" lang="ja-JP" altLang="en-US"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20xx</a:t>
                      </a:r>
                      <a:r>
                        <a:rPr kumimoji="1" lang="ja-JP" altLang="en-US"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721737215"/>
                  </a:ext>
                </a:extLst>
              </a:tr>
              <a:tr h="183513">
                <a:tc>
                  <a:txBody>
                    <a:bodyPr/>
                    <a:lstStyle/>
                    <a:p>
                      <a:pPr algn="l"/>
                      <a:r>
                        <a:rPr kumimoji="1" lang="ja-JP" altLang="en-US" sz="1100">
                          <a:latin typeface="Meiryo UI" panose="020B0604030504040204" pitchFamily="50" charset="-128"/>
                          <a:ea typeface="Meiryo UI" panose="020B0604030504040204" pitchFamily="50" charset="-128"/>
                        </a:rPr>
                        <a:t>参考：売上高</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100" dirty="0">
                          <a:latin typeface="Meiryo UI" panose="020B0604030504040204" pitchFamily="50" charset="-128"/>
                          <a:ea typeface="Meiryo UI" panose="020B0604030504040204" pitchFamily="50" charset="-128"/>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284154819"/>
                  </a:ext>
                </a:extLst>
              </a:tr>
              <a:tr h="183513">
                <a:tc>
                  <a:txBody>
                    <a:bodyPr/>
                    <a:lstStyle/>
                    <a:p>
                      <a:pPr algn="l"/>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①営業利益</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87222542"/>
                  </a:ext>
                </a:extLst>
              </a:tr>
              <a:tr h="183513">
                <a:tc>
                  <a:txBody>
                    <a:bodyPr/>
                    <a:lstStyle/>
                    <a:p>
                      <a:pPr algn="l"/>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②給与支給総額</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166855533"/>
                  </a:ext>
                </a:extLst>
              </a:tr>
              <a:tr h="183513">
                <a:tc>
                  <a:txBody>
                    <a:bodyPr/>
                    <a:lstStyle/>
                    <a:p>
                      <a:pPr algn="l"/>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③減価償却費</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94899562"/>
                  </a:ext>
                </a:extLst>
              </a:tr>
              <a:tr h="290015">
                <a:tc>
                  <a:txBody>
                    <a:bodyPr/>
                    <a:lstStyle/>
                    <a:p>
                      <a:pPr algn="l"/>
                      <a:r>
                        <a:rPr kumimoji="1" lang="ja-JP" altLang="en-US" sz="1100">
                          <a:latin typeface="Meiryo UI" panose="020B0604030504040204" pitchFamily="50" charset="-128"/>
                          <a:ea typeface="Meiryo UI" panose="020B0604030504040204" pitchFamily="50" charset="-128"/>
                        </a:rPr>
                        <a:t>付加価値額</a:t>
                      </a:r>
                      <a:br>
                        <a:rPr kumimoji="1" lang="en-US" altLang="ja-JP" sz="11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（①＋②＋③）</a:t>
                      </a:r>
                      <a:endParaRPr kumimoji="1" lang="ja-JP" altLang="en-US" sz="9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833717241"/>
                  </a:ext>
                </a:extLst>
              </a:tr>
            </a:tbl>
          </a:graphicData>
        </a:graphic>
      </p:graphicFrame>
      <p:sp>
        <p:nvSpPr>
          <p:cNvPr id="33" name="正方形/長方形 32">
            <a:extLst>
              <a:ext uri="{FF2B5EF4-FFF2-40B4-BE49-F238E27FC236}">
                <a16:creationId xmlns:a16="http://schemas.microsoft.com/office/drawing/2014/main" id="{3ED8A441-02D5-4EE4-7290-9BF1FABF7961}"/>
              </a:ext>
            </a:extLst>
          </p:cNvPr>
          <p:cNvSpPr/>
          <p:nvPr/>
        </p:nvSpPr>
        <p:spPr>
          <a:xfrm>
            <a:off x="6326590" y="2816963"/>
            <a:ext cx="2883053" cy="1418040"/>
          </a:xfrm>
          <a:prstGeom prst="rect">
            <a:avLst/>
          </a:prstGeom>
          <a:noFill/>
          <a:ln>
            <a:noFill/>
          </a:ln>
        </p:spPr>
        <p:txBody>
          <a:bodyPr wrap="square" lIns="36000" rIns="36000" anchor="ctr">
            <a:noAutofit/>
          </a:bodyPr>
          <a:lstStyle/>
          <a:p>
            <a:pPr defTabSz="914400">
              <a:lnSpc>
                <a:spcPct val="110000"/>
              </a:lnSpc>
            </a:pPr>
            <a:r>
              <a:rPr kumimoji="1" lang="ja-JP" altLang="en-US" sz="1200" dirty="0">
                <a:solidFill>
                  <a:sysClr val="windowText" lastClr="000000"/>
                </a:solidFill>
                <a:latin typeface="Meiryo UI"/>
                <a:ea typeface="Meiryo UI"/>
              </a:rPr>
              <a:t>新工場稼働に伴い、</a:t>
            </a:r>
            <a:r>
              <a:rPr kumimoji="1" lang="en-US" altLang="ja-JP" sz="1200">
                <a:solidFill>
                  <a:sysClr val="windowText" lastClr="000000"/>
                </a:solidFill>
                <a:latin typeface="Meiryo UI"/>
                <a:ea typeface="Meiryo UI"/>
              </a:rPr>
              <a:t>XXX</a:t>
            </a:r>
            <a:r>
              <a:rPr kumimoji="1" lang="ja-JP" altLang="en-US" sz="1200">
                <a:solidFill>
                  <a:sysClr val="windowText" lastClr="000000"/>
                </a:solidFill>
                <a:latin typeface="Meiryo UI"/>
                <a:ea typeface="Meiryo UI"/>
              </a:rPr>
              <a:t>等の</a:t>
            </a:r>
            <a:r>
              <a:rPr kumimoji="1" lang="ja-JP" altLang="en-US" sz="1200" dirty="0">
                <a:solidFill>
                  <a:sysClr val="windowText" lastClr="000000"/>
                </a:solidFill>
                <a:latin typeface="Meiryo UI"/>
                <a:ea typeface="Meiryo UI"/>
              </a:rPr>
              <a:t>要因によって生産能力が倍増することから、売上</a:t>
            </a:r>
            <a:r>
              <a:rPr kumimoji="1" lang="en-US" altLang="ja-JP" sz="1200" dirty="0">
                <a:solidFill>
                  <a:sysClr val="windowText" lastClr="000000"/>
                </a:solidFill>
                <a:latin typeface="Meiryo UI"/>
                <a:ea typeface="Meiryo UI"/>
              </a:rPr>
              <a:t>200%</a:t>
            </a:r>
            <a:r>
              <a:rPr kumimoji="1" lang="ja-JP" altLang="en-US" sz="1200">
                <a:solidFill>
                  <a:sysClr val="windowText" lastClr="000000"/>
                </a:solidFill>
                <a:latin typeface="Meiryo UI"/>
                <a:ea typeface="Meiryo UI"/>
              </a:rPr>
              <a:t>・営業利益</a:t>
            </a:r>
            <a:r>
              <a:rPr kumimoji="1" lang="en-US" altLang="ja-JP" sz="1200" dirty="0">
                <a:solidFill>
                  <a:sysClr val="windowText" lastClr="000000"/>
                </a:solidFill>
                <a:latin typeface="Meiryo UI"/>
                <a:ea typeface="Meiryo UI"/>
              </a:rPr>
              <a:t>XXX%</a:t>
            </a:r>
            <a:r>
              <a:rPr kumimoji="1" lang="ja-JP" altLang="en-US" sz="1200">
                <a:solidFill>
                  <a:sysClr val="windowText" lastClr="000000"/>
                </a:solidFill>
                <a:latin typeface="Meiryo UI"/>
                <a:ea typeface="Meiryo UI"/>
              </a:rPr>
              <a:t>・</a:t>
            </a:r>
            <a:r>
              <a:rPr kumimoji="1" lang="ja-JP" altLang="en-US" sz="1200" dirty="0">
                <a:solidFill>
                  <a:sysClr val="windowText" lastClr="000000"/>
                </a:solidFill>
                <a:latin typeface="Meiryo UI"/>
                <a:ea typeface="Meiryo UI"/>
              </a:rPr>
              <a:t>給与支給総額</a:t>
            </a:r>
            <a:r>
              <a:rPr kumimoji="1" lang="en-US" altLang="ja-JP" sz="1200" dirty="0">
                <a:solidFill>
                  <a:sysClr val="windowText" lastClr="000000"/>
                </a:solidFill>
                <a:latin typeface="Meiryo UI"/>
                <a:ea typeface="Meiryo UI"/>
              </a:rPr>
              <a:t>XXX%</a:t>
            </a:r>
            <a:r>
              <a:rPr kumimoji="1" lang="ja-JP" altLang="en-US" sz="1200" dirty="0">
                <a:solidFill>
                  <a:sysClr val="windowText" lastClr="000000"/>
                </a:solidFill>
                <a:latin typeface="Meiryo UI"/>
                <a:ea typeface="Meiryo UI"/>
              </a:rPr>
              <a:t>を見込む。結果として付加価値額は</a:t>
            </a:r>
            <a:r>
              <a:rPr kumimoji="1" lang="en-US" altLang="ja-JP" sz="1200" dirty="0">
                <a:solidFill>
                  <a:sysClr val="windowText" lastClr="000000"/>
                </a:solidFill>
                <a:latin typeface="Meiryo UI"/>
                <a:ea typeface="Meiryo UI"/>
              </a:rPr>
              <a:t>XXX</a:t>
            </a:r>
            <a:r>
              <a:rPr kumimoji="1" lang="en-US" altLang="ja-JP" sz="1200">
                <a:solidFill>
                  <a:sysClr val="windowText" lastClr="000000"/>
                </a:solidFill>
                <a:latin typeface="Meiryo UI"/>
                <a:ea typeface="Meiryo UI"/>
              </a:rPr>
              <a:t>%</a:t>
            </a:r>
            <a:r>
              <a:rPr kumimoji="1" lang="ja-JP" altLang="en-US" sz="1200">
                <a:solidFill>
                  <a:sysClr val="windowText" lastClr="000000"/>
                </a:solidFill>
                <a:latin typeface="Meiryo UI"/>
                <a:ea typeface="Meiryo UI"/>
              </a:rPr>
              <a:t>増</a:t>
            </a:r>
            <a:r>
              <a:rPr kumimoji="1" lang="ja-JP" altLang="en-US" sz="1200" dirty="0">
                <a:solidFill>
                  <a:sysClr val="windowText" lastClr="000000"/>
                </a:solidFill>
                <a:latin typeface="Meiryo UI"/>
                <a:ea typeface="Meiryo UI"/>
              </a:rPr>
              <a:t>となり、年平均成長率</a:t>
            </a:r>
            <a:r>
              <a:rPr kumimoji="1" lang="en-US" altLang="ja-JP" sz="1200" dirty="0">
                <a:solidFill>
                  <a:sysClr val="windowText" lastClr="000000"/>
                </a:solidFill>
                <a:latin typeface="Meiryo UI"/>
                <a:ea typeface="Meiryo UI"/>
              </a:rPr>
              <a:t>x%</a:t>
            </a:r>
            <a:r>
              <a:rPr kumimoji="1" lang="ja-JP" altLang="en-US" sz="1200">
                <a:solidFill>
                  <a:sysClr val="windowText" lastClr="000000"/>
                </a:solidFill>
                <a:latin typeface="Meiryo UI"/>
                <a:ea typeface="Meiryo UI"/>
              </a:rPr>
              <a:t>である。</a:t>
            </a:r>
            <a:endParaRPr kumimoji="1" lang="en-US" altLang="ja-JP" sz="1200" dirty="0">
              <a:solidFill>
                <a:sysClr val="windowText" lastClr="000000"/>
              </a:solidFill>
              <a:latin typeface="Meiryo UI"/>
              <a:ea typeface="Meiryo UI"/>
            </a:endParaRPr>
          </a:p>
        </p:txBody>
      </p:sp>
      <p:graphicFrame>
        <p:nvGraphicFramePr>
          <p:cNvPr id="34" name="表 15">
            <a:extLst>
              <a:ext uri="{FF2B5EF4-FFF2-40B4-BE49-F238E27FC236}">
                <a16:creationId xmlns:a16="http://schemas.microsoft.com/office/drawing/2014/main" id="{78A1A109-6A40-CD9C-BBA4-E64E97115EF2}"/>
              </a:ext>
            </a:extLst>
          </p:cNvPr>
          <p:cNvGraphicFramePr>
            <a:graphicFrameLocks noGrp="1"/>
          </p:cNvGraphicFramePr>
          <p:nvPr>
            <p:extLst>
              <p:ext uri="{D42A27DB-BD31-4B8C-83A1-F6EECF244321}">
                <p14:modId xmlns:p14="http://schemas.microsoft.com/office/powerpoint/2010/main" val="3976548781"/>
              </p:ext>
            </p:extLst>
          </p:nvPr>
        </p:nvGraphicFramePr>
        <p:xfrm>
          <a:off x="3556045" y="4857590"/>
          <a:ext cx="3728157" cy="472680"/>
        </p:xfrm>
        <a:graphic>
          <a:graphicData uri="http://schemas.openxmlformats.org/drawingml/2006/table">
            <a:tbl>
              <a:tblPr firstRow="1" bandRow="1">
                <a:tableStyleId>{5C22544A-7EE6-4342-B048-85BDC9FD1C3A}</a:tableStyleId>
              </a:tblPr>
              <a:tblGrid>
                <a:gridCol w="1511415">
                  <a:extLst>
                    <a:ext uri="{9D8B030D-6E8A-4147-A177-3AD203B41FA5}">
                      <a16:colId xmlns:a16="http://schemas.microsoft.com/office/drawing/2014/main" val="574974242"/>
                    </a:ext>
                  </a:extLst>
                </a:gridCol>
                <a:gridCol w="1108371">
                  <a:extLst>
                    <a:ext uri="{9D8B030D-6E8A-4147-A177-3AD203B41FA5}">
                      <a16:colId xmlns:a16="http://schemas.microsoft.com/office/drawing/2014/main" val="2830091423"/>
                    </a:ext>
                  </a:extLst>
                </a:gridCol>
                <a:gridCol w="1108371">
                  <a:extLst>
                    <a:ext uri="{9D8B030D-6E8A-4147-A177-3AD203B41FA5}">
                      <a16:colId xmlns:a16="http://schemas.microsoft.com/office/drawing/2014/main" val="2166087666"/>
                    </a:ext>
                  </a:extLst>
                </a:gridCol>
              </a:tblGrid>
              <a:tr h="0">
                <a:tc>
                  <a:txBody>
                    <a:bodyPr/>
                    <a:lstStyle/>
                    <a:p>
                      <a:pPr algn="ctr"/>
                      <a:r>
                        <a:rPr kumimoji="1" lang="ja-JP" altLang="en-US" sz="1100" dirty="0">
                          <a:latin typeface="Meiryo UI" panose="020B0604030504040204" pitchFamily="50" charset="-128"/>
                          <a:ea typeface="Meiryo UI" panose="020B0604030504040204" pitchFamily="50" charset="-128"/>
                        </a:rPr>
                        <a:t>項目</a:t>
                      </a: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20xx</a:t>
                      </a:r>
                      <a:r>
                        <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20xx</a:t>
                      </a:r>
                      <a:r>
                        <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721737215"/>
                  </a:ext>
                </a:extLst>
              </a:tr>
              <a:tr h="0">
                <a:tc>
                  <a:txBody>
                    <a:bodyPr/>
                    <a:lstStyle/>
                    <a:p>
                      <a:pPr algn="ctr"/>
                      <a:r>
                        <a:rPr kumimoji="1" lang="ja-JP" altLang="en-US" sz="1100" dirty="0">
                          <a:latin typeface="Meiryo UI" panose="020B0604030504040204" pitchFamily="50" charset="-128"/>
                          <a:ea typeface="Meiryo UI" panose="020B0604030504040204" pitchFamily="50" charset="-128"/>
                        </a:rPr>
                        <a:t>常時使用する従業員数</a:t>
                      </a: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100" dirty="0">
                          <a:latin typeface="Meiryo UI" panose="020B0604030504040204" pitchFamily="50" charset="-128"/>
                          <a:ea typeface="Meiryo UI" panose="020B0604030504040204" pitchFamily="50" charset="-128"/>
                        </a:rPr>
                        <a:t>xxx</a:t>
                      </a:r>
                      <a:endParaRPr kumimoji="1" lang="ja-JP" altLang="en-US" sz="1100" dirty="0">
                        <a:latin typeface="Meiryo UI" panose="020B0604030504040204" pitchFamily="50" charset="-128"/>
                        <a:ea typeface="Meiryo UI" panose="020B0604030504040204" pitchFamily="50" charset="-128"/>
                      </a:endParaRPr>
                    </a:p>
                  </a:txBody>
                  <a:tcPr marL="36000" marR="3600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284154819"/>
                  </a:ext>
                </a:extLst>
              </a:tr>
            </a:tbl>
          </a:graphicData>
        </a:graphic>
      </p:graphicFrame>
      <p:sp>
        <p:nvSpPr>
          <p:cNvPr id="35" name="正方形/長方形 34">
            <a:extLst>
              <a:ext uri="{FF2B5EF4-FFF2-40B4-BE49-F238E27FC236}">
                <a16:creationId xmlns:a16="http://schemas.microsoft.com/office/drawing/2014/main" id="{A327A30D-4F31-64CD-4B6E-2100530CF7BC}"/>
              </a:ext>
            </a:extLst>
          </p:cNvPr>
          <p:cNvSpPr/>
          <p:nvPr/>
        </p:nvSpPr>
        <p:spPr>
          <a:xfrm>
            <a:off x="3602847" y="5370697"/>
            <a:ext cx="5606796" cy="790391"/>
          </a:xfrm>
          <a:prstGeom prst="rect">
            <a:avLst/>
          </a:prstGeom>
          <a:noFill/>
          <a:ln>
            <a:noFill/>
          </a:ln>
        </p:spPr>
        <p:txBody>
          <a:bodyPr wrap="square" lIns="36000" rIns="36000" anchor="ctr">
            <a:noAutofit/>
          </a:bodyPr>
          <a:lstStyle/>
          <a:p>
            <a:pPr defTabSz="914400">
              <a:lnSpc>
                <a:spcPct val="110000"/>
              </a:lnSpc>
            </a:pPr>
            <a:r>
              <a:rPr kumimoji="1" lang="ja-JP" altLang="en-US" sz="1200" dirty="0">
                <a:solidFill>
                  <a:sysClr val="windowText" lastClr="000000"/>
                </a:solidFill>
                <a:latin typeface="Meiryo UI"/>
                <a:ea typeface="Meiryo UI"/>
              </a:rPr>
              <a:t>新工場に</a:t>
            </a:r>
            <a:r>
              <a:rPr kumimoji="1" lang="ja-JP" altLang="en-US" sz="1200">
                <a:solidFill>
                  <a:sysClr val="windowText" lastClr="000000"/>
                </a:solidFill>
                <a:latin typeface="Meiryo UI"/>
                <a:ea typeface="Meiryo UI"/>
              </a:rPr>
              <a:t>導入する</a:t>
            </a:r>
            <a:r>
              <a:rPr kumimoji="1" lang="ja-JP" altLang="en-US" sz="1200" dirty="0">
                <a:solidFill>
                  <a:sysClr val="windowText" lastClr="000000"/>
                </a:solidFill>
                <a:latin typeface="Meiryo UI"/>
                <a:ea typeface="Meiryo UI"/>
              </a:rPr>
              <a:t>生産</a:t>
            </a:r>
            <a:r>
              <a:rPr kumimoji="1" lang="ja-JP" altLang="en-US" sz="1200">
                <a:solidFill>
                  <a:sysClr val="windowText" lastClr="000000"/>
                </a:solidFill>
                <a:latin typeface="Meiryo UI"/>
                <a:ea typeface="Meiryo UI"/>
              </a:rPr>
              <a:t>設備は類似設備と比較し、</a:t>
            </a:r>
            <a:r>
              <a:rPr kumimoji="1" lang="en-US" altLang="ja-JP" sz="1200" dirty="0">
                <a:solidFill>
                  <a:sysClr val="windowText" lastClr="000000"/>
                </a:solidFill>
                <a:latin typeface="Meiryo UI"/>
                <a:ea typeface="Meiryo UI"/>
              </a:rPr>
              <a:t>XXX</a:t>
            </a:r>
            <a:r>
              <a:rPr kumimoji="1" lang="ja-JP" altLang="en-US" sz="1200" dirty="0">
                <a:solidFill>
                  <a:sysClr val="windowText" lastClr="000000"/>
                </a:solidFill>
                <a:latin typeface="Meiryo UI"/>
                <a:ea typeface="Meiryo UI"/>
              </a:rPr>
              <a:t>等の作業工程</a:t>
            </a:r>
            <a:r>
              <a:rPr kumimoji="1" lang="ja-JP" altLang="en-US" sz="1200">
                <a:solidFill>
                  <a:sysClr val="windowText" lastClr="000000"/>
                </a:solidFill>
                <a:latin typeface="Meiryo UI"/>
                <a:ea typeface="Meiryo UI"/>
              </a:rPr>
              <a:t>が自動化されて</a:t>
            </a:r>
            <a:r>
              <a:rPr kumimoji="1" lang="ja-JP" altLang="en-US" sz="1200" dirty="0">
                <a:solidFill>
                  <a:sysClr val="windowText" lastClr="000000"/>
                </a:solidFill>
                <a:latin typeface="Meiryo UI"/>
                <a:ea typeface="Meiryo UI"/>
              </a:rPr>
              <a:t>いるため、現在</a:t>
            </a:r>
            <a:r>
              <a:rPr kumimoji="1" lang="en-US" altLang="ja-JP" sz="1200" dirty="0">
                <a:solidFill>
                  <a:sysClr val="windowText" lastClr="000000"/>
                </a:solidFill>
                <a:latin typeface="Meiryo UI"/>
                <a:ea typeface="Meiryo UI"/>
              </a:rPr>
              <a:t>XXX</a:t>
            </a:r>
            <a:r>
              <a:rPr kumimoji="1" lang="ja-JP" altLang="en-US" sz="1200">
                <a:solidFill>
                  <a:sysClr val="windowText" lastClr="000000"/>
                </a:solidFill>
                <a:latin typeface="Meiryo UI"/>
                <a:ea typeface="Meiryo UI"/>
              </a:rPr>
              <a:t>人体制で操業を行っているが生産能力を倍増しても</a:t>
            </a:r>
            <a:r>
              <a:rPr kumimoji="1" lang="ja-JP" altLang="en-US" sz="1200" dirty="0">
                <a:solidFill>
                  <a:sysClr val="windowText" lastClr="000000"/>
                </a:solidFill>
                <a:latin typeface="Meiryo UI"/>
                <a:ea typeface="Meiryo UI"/>
              </a:rPr>
              <a:t>、必要な従業員数は、２倍以下の</a:t>
            </a:r>
            <a:r>
              <a:rPr kumimoji="1" lang="en-US" altLang="ja-JP" sz="1200">
                <a:solidFill>
                  <a:sysClr val="windowText" lastClr="000000"/>
                </a:solidFill>
                <a:latin typeface="Meiryo UI"/>
                <a:ea typeface="Meiryo UI"/>
              </a:rPr>
              <a:t>XXX</a:t>
            </a:r>
            <a:r>
              <a:rPr kumimoji="1" lang="ja-JP" altLang="en-US" sz="1200" dirty="0">
                <a:solidFill>
                  <a:sysClr val="windowText" lastClr="000000"/>
                </a:solidFill>
                <a:latin typeface="Meiryo UI"/>
                <a:ea typeface="Meiryo UI"/>
              </a:rPr>
              <a:t>人での稼働が可能と</a:t>
            </a:r>
            <a:r>
              <a:rPr kumimoji="1" lang="ja-JP" altLang="en-US" sz="1200">
                <a:solidFill>
                  <a:sysClr val="windowText" lastClr="000000"/>
                </a:solidFill>
                <a:latin typeface="Meiryo UI"/>
                <a:ea typeface="Meiryo UI"/>
              </a:rPr>
              <a:t>なる。</a:t>
            </a:r>
            <a:endParaRPr kumimoji="1" lang="en-US" altLang="ja-JP" sz="1200" dirty="0">
              <a:solidFill>
                <a:sysClr val="windowText" lastClr="000000"/>
              </a:solidFill>
              <a:latin typeface="Meiryo UI"/>
              <a:ea typeface="Meiryo UI"/>
            </a:endParaRPr>
          </a:p>
        </p:txBody>
      </p:sp>
      <p:sp>
        <p:nvSpPr>
          <p:cNvPr id="39" name="吹き出し: 四角形 38">
            <a:extLst>
              <a:ext uri="{FF2B5EF4-FFF2-40B4-BE49-F238E27FC236}">
                <a16:creationId xmlns:a16="http://schemas.microsoft.com/office/drawing/2014/main" id="{4A933295-F1BE-71C7-09F2-2169DD204889}"/>
              </a:ext>
            </a:extLst>
          </p:cNvPr>
          <p:cNvSpPr/>
          <p:nvPr/>
        </p:nvSpPr>
        <p:spPr>
          <a:xfrm>
            <a:off x="1080460" y="2631367"/>
            <a:ext cx="1960099" cy="632135"/>
          </a:xfrm>
          <a:prstGeom prst="wedgeRectCallout">
            <a:avLst>
              <a:gd name="adj1" fmla="val 14748"/>
              <a:gd name="adj2" fmla="val 78436"/>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記載の留意事項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下記算式に沿って、記載ください。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a:p>
            <a:pPr defTabSz="742950"/>
            <a:r>
              <a:rPr kumimoji="1" lang="zh-TW" altLang="en-US" sz="900" dirty="0">
                <a:solidFill>
                  <a:srgbClr val="575757"/>
                </a:solidFill>
                <a:latin typeface="Meiryo UI" panose="020B0604030504040204" pitchFamily="50" charset="-128"/>
                <a:ea typeface="Meiryo UI" panose="020B0604030504040204" pitchFamily="50" charset="-128"/>
              </a:rPr>
              <a:t>事業化報告最終年度</a:t>
            </a:r>
            <a:r>
              <a:rPr kumimoji="1" lang="ja-JP" altLang="en-US" sz="900" dirty="0">
                <a:solidFill>
                  <a:srgbClr val="575757"/>
                </a:solidFill>
                <a:latin typeface="Meiryo UI" panose="020B0604030504040204" pitchFamily="50" charset="-128"/>
                <a:ea typeface="Meiryo UI" panose="020B0604030504040204" pitchFamily="50" charset="-128"/>
              </a:rPr>
              <a:t>の付加価値額</a:t>
            </a:r>
            <a:br>
              <a:rPr kumimoji="1" lang="en-US" altLang="ja-JP" sz="900" dirty="0">
                <a:solidFill>
                  <a:srgbClr val="575757"/>
                </a:solidFill>
                <a:latin typeface="Meiryo UI" panose="020B0604030504040204" pitchFamily="50" charset="-128"/>
                <a:ea typeface="Meiryo UI" panose="020B0604030504040204" pitchFamily="50" charset="-128"/>
              </a:rPr>
            </a:br>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直近決算年度の付加価値額</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
        <p:nvSpPr>
          <p:cNvPr id="36" name="吹き出し: 四角形 35">
            <a:extLst>
              <a:ext uri="{FF2B5EF4-FFF2-40B4-BE49-F238E27FC236}">
                <a16:creationId xmlns:a16="http://schemas.microsoft.com/office/drawing/2014/main" id="{DF02F7A7-1EC1-C6B9-6126-2105BDD75FB2}"/>
              </a:ext>
            </a:extLst>
          </p:cNvPr>
          <p:cNvSpPr/>
          <p:nvPr/>
        </p:nvSpPr>
        <p:spPr>
          <a:xfrm>
            <a:off x="874649" y="5334270"/>
            <a:ext cx="2371720" cy="632135"/>
          </a:xfrm>
          <a:prstGeom prst="wedgeRectCallout">
            <a:avLst>
              <a:gd name="adj1" fmla="val 25422"/>
              <a:gd name="adj2" fmla="val -74798"/>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記載の留意事項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下記算式に沿って、記載ください。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a:p>
            <a:pPr defTabSz="742950"/>
            <a:r>
              <a:rPr kumimoji="1" lang="zh-TW" altLang="en-US" sz="900" dirty="0">
                <a:solidFill>
                  <a:srgbClr val="575757"/>
                </a:solidFill>
                <a:latin typeface="Meiryo UI" panose="020B0604030504040204" pitchFamily="50" charset="-128"/>
                <a:ea typeface="Meiryo UI" panose="020B0604030504040204" pitchFamily="50" charset="-128"/>
              </a:rPr>
              <a:t>事業化報告最終年度</a:t>
            </a:r>
            <a:r>
              <a:rPr kumimoji="1" lang="ja-JP" altLang="en-US" sz="900" dirty="0">
                <a:solidFill>
                  <a:srgbClr val="575757"/>
                </a:solidFill>
                <a:latin typeface="Meiryo UI" panose="020B0604030504040204" pitchFamily="50" charset="-128"/>
                <a:ea typeface="Meiryo UI" panose="020B0604030504040204" pitchFamily="50" charset="-128"/>
              </a:rPr>
              <a:t>の常時使用する従業員数</a:t>
            </a:r>
            <a:br>
              <a:rPr kumimoji="1" lang="en-US" altLang="ja-JP" sz="900" dirty="0">
                <a:solidFill>
                  <a:srgbClr val="575757"/>
                </a:solidFill>
                <a:latin typeface="Meiryo UI" panose="020B0604030504040204" pitchFamily="50" charset="-128"/>
                <a:ea typeface="Meiryo UI" panose="020B0604030504040204" pitchFamily="50" charset="-128"/>
              </a:rPr>
            </a:br>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直近決算年度の常時使用する従業員数</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59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16FB47FA-F339-C95D-76E0-51E988DB1DCB}"/>
              </a:ext>
            </a:extLst>
          </p:cNvPr>
          <p:cNvSpPr>
            <a:spLocks noGrp="1"/>
          </p:cNvSpPr>
          <p:nvPr>
            <p:ph type="title"/>
          </p:nvPr>
        </p:nvSpPr>
        <p:spPr>
          <a:xfrm>
            <a:off x="511875" y="242563"/>
            <a:ext cx="8883347" cy="166199"/>
          </a:xfrm>
        </p:spPr>
        <p:txBody>
          <a:bodyPr vert="horz"/>
          <a:lstStyle/>
          <a:p>
            <a:r>
              <a:rPr lang="ja-JP" altLang="en-US" dirty="0"/>
              <a:t>２</a:t>
            </a:r>
            <a:r>
              <a:rPr lang="en-US" altLang="ja-JP" sz="1200" dirty="0"/>
              <a:t>.</a:t>
            </a:r>
            <a:r>
              <a:rPr lang="ja-JP" altLang="en-US" sz="1200" dirty="0"/>
              <a:t>先進性・成長性／売上向上の見込み</a:t>
            </a:r>
            <a:endParaRPr lang="ja-JP" altLang="en-US"/>
          </a:p>
        </p:txBody>
      </p:sp>
      <p:sp>
        <p:nvSpPr>
          <p:cNvPr id="5" name="テキスト プレースホルダー 4">
            <a:extLst>
              <a:ext uri="{FF2B5EF4-FFF2-40B4-BE49-F238E27FC236}">
                <a16:creationId xmlns:a16="http://schemas.microsoft.com/office/drawing/2014/main" id="{178D07CF-8221-0041-AEF4-C09DF0484B5D}"/>
              </a:ext>
            </a:extLst>
          </p:cNvPr>
          <p:cNvSpPr>
            <a:spLocks noGrp="1"/>
          </p:cNvSpPr>
          <p:nvPr>
            <p:ph type="body" sz="quarter" idx="15"/>
          </p:nvPr>
        </p:nvSpPr>
        <p:spPr/>
        <p:txBody>
          <a:bodyPr/>
          <a:lstStyle/>
          <a:p>
            <a:endParaRPr lang="ja-JP" altLang="en-US"/>
          </a:p>
        </p:txBody>
      </p:sp>
      <p:sp>
        <p:nvSpPr>
          <p:cNvPr id="4" name="正方形/長方形 3">
            <a:extLst>
              <a:ext uri="{FF2B5EF4-FFF2-40B4-BE49-F238E27FC236}">
                <a16:creationId xmlns:a16="http://schemas.microsoft.com/office/drawing/2014/main" id="{0090F6C2-07FD-C150-A3A1-194BA2D859D9}"/>
              </a:ext>
            </a:extLst>
          </p:cNvPr>
          <p:cNvSpPr/>
          <p:nvPr/>
        </p:nvSpPr>
        <p:spPr>
          <a:xfrm>
            <a:off x="510778" y="1263356"/>
            <a:ext cx="8884444" cy="483286"/>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補助事業により提供される製品・サービス等の売上高の持続的な成長が見込まれることについて記載ください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さらに、その成長率は、補助事業の関連する市場規模全体の伸びを上回るものであるということについて記載ください</a:t>
            </a:r>
          </a:p>
        </p:txBody>
      </p:sp>
      <p:sp>
        <p:nvSpPr>
          <p:cNvPr id="14" name="フリーフォーム: 図形 13">
            <a:extLst>
              <a:ext uri="{FF2B5EF4-FFF2-40B4-BE49-F238E27FC236}">
                <a16:creationId xmlns:a16="http://schemas.microsoft.com/office/drawing/2014/main" id="{A44D2E27-AFF6-A636-5F51-F1DC27E8E8CE}"/>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5" name="フリーフォーム: 図形 14">
            <a:extLst>
              <a:ext uri="{FF2B5EF4-FFF2-40B4-BE49-F238E27FC236}">
                <a16:creationId xmlns:a16="http://schemas.microsoft.com/office/drawing/2014/main" id="{8FB070A0-3546-8CB9-B7A8-1F07518C1236}"/>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先進性・成長性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a:t>
            </a:r>
            <a:r>
              <a:rPr kumimoji="1" lang="ja-JP" altLang="en-US" sz="800" b="1" dirty="0">
                <a:solidFill>
                  <a:schemeClr val="tx1"/>
                </a:solidFill>
                <a:latin typeface="Meiryo UI" panose="020B0604030504040204" pitchFamily="50" charset="-128"/>
                <a:ea typeface="Meiryo UI" panose="020B0604030504040204" pitchFamily="50" charset="-128"/>
              </a:rPr>
              <a:t>ウ</a:t>
            </a:r>
          </a:p>
        </p:txBody>
      </p:sp>
      <p:sp>
        <p:nvSpPr>
          <p:cNvPr id="16" name="フリーフォーム: 図形 15">
            <a:extLst>
              <a:ext uri="{FF2B5EF4-FFF2-40B4-BE49-F238E27FC236}">
                <a16:creationId xmlns:a16="http://schemas.microsoft.com/office/drawing/2014/main" id="{9E0C13E2-78D3-26CE-F4AE-03386A423EB8}"/>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7" name="フリーフォーム: 図形 16">
            <a:extLst>
              <a:ext uri="{FF2B5EF4-FFF2-40B4-BE49-F238E27FC236}">
                <a16:creationId xmlns:a16="http://schemas.microsoft.com/office/drawing/2014/main" id="{8F083571-DB90-3939-0F7F-9F003CBBC171}"/>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8" name="フリーフォーム: 図形 17">
            <a:extLst>
              <a:ext uri="{FF2B5EF4-FFF2-40B4-BE49-F238E27FC236}">
                <a16:creationId xmlns:a16="http://schemas.microsoft.com/office/drawing/2014/main" id="{EB86EA49-D36B-122F-89B4-4FF77B66EA60}"/>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22" name="テキスト ボックス 21">
            <a:extLst>
              <a:ext uri="{FF2B5EF4-FFF2-40B4-BE49-F238E27FC236}">
                <a16:creationId xmlns:a16="http://schemas.microsoft.com/office/drawing/2014/main" id="{F3B4B8BA-5E05-704B-3E1F-E8C1E93155A6}"/>
              </a:ext>
            </a:extLst>
          </p:cNvPr>
          <p:cNvSpPr txBox="1"/>
          <p:nvPr/>
        </p:nvSpPr>
        <p:spPr>
          <a:xfrm>
            <a:off x="4223043" y="5446213"/>
            <a:ext cx="447094"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575757"/>
                </a:solidFill>
                <a:latin typeface="Meiryo UI" panose="020B0604030504040204" pitchFamily="50" charset="-128"/>
                <a:ea typeface="Meiryo UI" panose="020B0604030504040204" pitchFamily="50" charset="-128"/>
              </a:rPr>
              <a:t>年度</a:t>
            </a:r>
          </a:p>
        </p:txBody>
      </p:sp>
      <p:sp>
        <p:nvSpPr>
          <p:cNvPr id="54" name="テキスト ボックス 53">
            <a:extLst>
              <a:ext uri="{FF2B5EF4-FFF2-40B4-BE49-F238E27FC236}">
                <a16:creationId xmlns:a16="http://schemas.microsoft.com/office/drawing/2014/main" id="{A86A98D4-AA61-D877-9435-EFE50DA91136}"/>
              </a:ext>
            </a:extLst>
          </p:cNvPr>
          <p:cNvSpPr txBox="1"/>
          <p:nvPr/>
        </p:nvSpPr>
        <p:spPr>
          <a:xfrm>
            <a:off x="435058" y="2089456"/>
            <a:ext cx="4406283"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年度補助事業売上を</a:t>
            </a: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とした時の売上指数推移</a:t>
            </a:r>
          </a:p>
        </p:txBody>
      </p:sp>
      <p:sp>
        <p:nvSpPr>
          <p:cNvPr id="55" name="吹き出し: 四角形 54">
            <a:extLst>
              <a:ext uri="{FF2B5EF4-FFF2-40B4-BE49-F238E27FC236}">
                <a16:creationId xmlns:a16="http://schemas.microsoft.com/office/drawing/2014/main" id="{5BBE59FF-9B60-F620-17AA-07560008F28E}"/>
              </a:ext>
            </a:extLst>
          </p:cNvPr>
          <p:cNvSpPr/>
          <p:nvPr/>
        </p:nvSpPr>
        <p:spPr>
          <a:xfrm>
            <a:off x="663178" y="5826643"/>
            <a:ext cx="4673405" cy="478858"/>
          </a:xfrm>
          <a:prstGeom prst="wedgeRectCallout">
            <a:avLst>
              <a:gd name="adj1" fmla="val -12542"/>
              <a:gd name="adj2" fmla="val -67017"/>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（過去から今までの市場規模推移と自社の売上の伸び率の差をどのように分析しているか記載ください。）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1E20168A-5AF4-1EA9-8999-94E81A8F18D4}"/>
              </a:ext>
            </a:extLst>
          </p:cNvPr>
          <p:cNvSpPr/>
          <p:nvPr/>
        </p:nvSpPr>
        <p:spPr>
          <a:xfrm>
            <a:off x="5529263" y="2046848"/>
            <a:ext cx="3874615" cy="192309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（対象業界の将来市場規模（年平均成長率）を想定する</a:t>
            </a:r>
            <a:r>
              <a:rPr kumimoji="1" lang="ja-JP" altLang="en-US" sz="1200" dirty="0">
                <a:solidFill>
                  <a:schemeClr val="tx1"/>
                </a:solidFill>
                <a:latin typeface="Meiryo UI" panose="020B0604030504040204" pitchFamily="50" charset="-128"/>
                <a:ea typeface="Meiryo UI" panose="020B0604030504040204" pitchFamily="50" charset="-128"/>
              </a:rPr>
              <a:t>根拠を記載ください。）</a:t>
            </a:r>
          </a:p>
        </p:txBody>
      </p:sp>
      <p:sp>
        <p:nvSpPr>
          <p:cNvPr id="57" name="四角形: 角を丸くする 56">
            <a:extLst>
              <a:ext uri="{FF2B5EF4-FFF2-40B4-BE49-F238E27FC236}">
                <a16:creationId xmlns:a16="http://schemas.microsoft.com/office/drawing/2014/main" id="{01BD0EC9-0186-6858-D14D-ECDDB1E9C096}"/>
              </a:ext>
            </a:extLst>
          </p:cNvPr>
          <p:cNvSpPr/>
          <p:nvPr/>
        </p:nvSpPr>
        <p:spPr>
          <a:xfrm>
            <a:off x="5529263" y="1899134"/>
            <a:ext cx="1675082" cy="232714"/>
          </a:xfrm>
          <a:prstGeom prst="roundRect">
            <a:avLst>
              <a:gd name="adj" fmla="val 40234"/>
            </a:avLst>
          </a:prstGeom>
          <a:solidFill>
            <a:schemeClr val="bg1">
              <a:lumMod val="85000"/>
            </a:schemeClr>
          </a:solidFill>
          <a:ln>
            <a:noFill/>
          </a:ln>
        </p:spPr>
        <p:txBody>
          <a:bodyPr wrap="square" lIns="36000" rIns="36000" anchor="ctr">
            <a:noAutofit/>
          </a:bodyPr>
          <a:lstStyle/>
          <a:p>
            <a:pPr algn="ctr" defTabSz="914400"/>
            <a:r>
              <a:rPr lang="ja-JP" altLang="en-US" sz="1200" b="1" dirty="0">
                <a:solidFill>
                  <a:sysClr val="windowText" lastClr="000000"/>
                </a:solidFill>
                <a:latin typeface="Meiryo UI"/>
                <a:ea typeface="Meiryo UI"/>
              </a:rPr>
              <a:t>対象業界の市場規模</a:t>
            </a:r>
            <a:endParaRPr kumimoji="1" lang="en-US" altLang="ja-JP" sz="1200" b="1" dirty="0">
              <a:solidFill>
                <a:sysClr val="windowText" lastClr="000000"/>
              </a:solidFill>
              <a:latin typeface="Meiryo UI"/>
              <a:ea typeface="Meiryo UI"/>
            </a:endParaRPr>
          </a:p>
        </p:txBody>
      </p:sp>
      <p:sp>
        <p:nvSpPr>
          <p:cNvPr id="58" name="正方形/長方形 57">
            <a:extLst>
              <a:ext uri="{FF2B5EF4-FFF2-40B4-BE49-F238E27FC236}">
                <a16:creationId xmlns:a16="http://schemas.microsoft.com/office/drawing/2014/main" id="{7571EB2D-0F06-68B1-A017-DC41539F5760}"/>
              </a:ext>
            </a:extLst>
          </p:cNvPr>
          <p:cNvSpPr/>
          <p:nvPr/>
        </p:nvSpPr>
        <p:spPr>
          <a:xfrm>
            <a:off x="5529263" y="4222610"/>
            <a:ext cx="3874615" cy="192309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（補助事業後の自社売上の推移を算出する根拠を</a:t>
            </a:r>
            <a:r>
              <a:rPr kumimoji="1" lang="ja-JP" altLang="en-US" sz="1200" dirty="0">
                <a:solidFill>
                  <a:schemeClr val="tx1"/>
                </a:solidFill>
                <a:latin typeface="Meiryo UI" panose="020B0604030504040204" pitchFamily="50" charset="-128"/>
                <a:ea typeface="Meiryo UI" panose="020B0604030504040204" pitchFamily="50" charset="-128"/>
              </a:rPr>
              <a:t>記載ください。）</a:t>
            </a:r>
          </a:p>
        </p:txBody>
      </p:sp>
      <p:sp>
        <p:nvSpPr>
          <p:cNvPr id="59" name="四角形: 角を丸くする 58">
            <a:extLst>
              <a:ext uri="{FF2B5EF4-FFF2-40B4-BE49-F238E27FC236}">
                <a16:creationId xmlns:a16="http://schemas.microsoft.com/office/drawing/2014/main" id="{DEE9D98A-604A-FC53-353C-1D6CE6076BE3}"/>
              </a:ext>
            </a:extLst>
          </p:cNvPr>
          <p:cNvSpPr/>
          <p:nvPr/>
        </p:nvSpPr>
        <p:spPr>
          <a:xfrm>
            <a:off x="5529263" y="4074896"/>
            <a:ext cx="1675082"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lang="ja-JP" altLang="en-US" sz="1200" b="1" dirty="0">
                <a:solidFill>
                  <a:sysClr val="windowText" lastClr="000000"/>
                </a:solidFill>
                <a:latin typeface="Meiryo UI"/>
                <a:ea typeface="Meiryo UI"/>
              </a:rPr>
              <a:t>補助事業後の当社売上</a:t>
            </a:r>
            <a:endParaRPr kumimoji="1" lang="en-US" altLang="ja-JP" sz="1200" b="1" dirty="0">
              <a:solidFill>
                <a:sysClr val="windowText" lastClr="000000"/>
              </a:solidFill>
              <a:latin typeface="Meiryo UI"/>
              <a:ea typeface="Meiryo UI"/>
            </a:endParaRPr>
          </a:p>
        </p:txBody>
      </p:sp>
      <p:sp>
        <p:nvSpPr>
          <p:cNvPr id="19" name="正方形/長方形 18">
            <a:extLst>
              <a:ext uri="{FF2B5EF4-FFF2-40B4-BE49-F238E27FC236}">
                <a16:creationId xmlns:a16="http://schemas.microsoft.com/office/drawing/2014/main" id="{6AAA3C4C-0784-D767-45A4-48889E951E87}"/>
              </a:ext>
            </a:extLst>
          </p:cNvPr>
          <p:cNvSpPr/>
          <p:nvPr/>
        </p:nvSpPr>
        <p:spPr>
          <a:xfrm>
            <a:off x="3989390" y="3683868"/>
            <a:ext cx="914400" cy="469232"/>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dirty="0">
                <a:solidFill>
                  <a:srgbClr val="575757"/>
                </a:solidFill>
                <a:latin typeface="Meiryo UI" panose="020B0604030504040204" pitchFamily="50" charset="-128"/>
                <a:ea typeface="Meiryo UI" panose="020B0604030504040204" pitchFamily="50" charset="-128"/>
              </a:rPr>
              <a:t>対象業界の市場規模</a:t>
            </a:r>
          </a:p>
        </p:txBody>
      </p:sp>
      <p:cxnSp>
        <p:nvCxnSpPr>
          <p:cNvPr id="20" name="直線矢印コネクタ 19">
            <a:extLst>
              <a:ext uri="{FF2B5EF4-FFF2-40B4-BE49-F238E27FC236}">
                <a16:creationId xmlns:a16="http://schemas.microsoft.com/office/drawing/2014/main" id="{4E985C21-9FAD-692B-5514-2D024478AE69}"/>
              </a:ext>
            </a:extLst>
          </p:cNvPr>
          <p:cNvCxnSpPr>
            <a:cxnSpLocks/>
          </p:cNvCxnSpPr>
          <p:nvPr/>
        </p:nvCxnSpPr>
        <p:spPr>
          <a:xfrm>
            <a:off x="952357" y="5345352"/>
            <a:ext cx="3016558" cy="0"/>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30EFF0C6-C7EC-79E9-69A6-70A874428B75}"/>
              </a:ext>
            </a:extLst>
          </p:cNvPr>
          <p:cNvCxnSpPr>
            <a:cxnSpLocks/>
          </p:cNvCxnSpPr>
          <p:nvPr/>
        </p:nvCxnSpPr>
        <p:spPr>
          <a:xfrm flipV="1">
            <a:off x="952357" y="3111125"/>
            <a:ext cx="0" cy="2234227"/>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7D2873FF-34B0-15A9-C843-AC2A02EB5EED}"/>
              </a:ext>
            </a:extLst>
          </p:cNvPr>
          <p:cNvSpPr txBox="1"/>
          <p:nvPr/>
        </p:nvSpPr>
        <p:spPr>
          <a:xfrm>
            <a:off x="374641" y="2760394"/>
            <a:ext cx="1107550"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575757"/>
                </a:solidFill>
                <a:latin typeface="Meiryo UI" panose="020B0604030504040204" pitchFamily="50" charset="-128"/>
                <a:ea typeface="Meiryo UI" panose="020B0604030504040204" pitchFamily="50" charset="-128"/>
              </a:rPr>
              <a:t>補助事業</a:t>
            </a:r>
            <a:br>
              <a:rPr kumimoji="1" lang="en-US" altLang="ja-JP" sz="1000" dirty="0">
                <a:solidFill>
                  <a:srgbClr val="575757"/>
                </a:solidFill>
                <a:latin typeface="Meiryo UI" panose="020B0604030504040204" pitchFamily="50" charset="-128"/>
                <a:ea typeface="Meiryo UI" panose="020B0604030504040204" pitchFamily="50" charset="-128"/>
              </a:rPr>
            </a:br>
            <a:r>
              <a:rPr kumimoji="1" lang="ja-JP" altLang="en-US" sz="1000" dirty="0">
                <a:solidFill>
                  <a:srgbClr val="575757"/>
                </a:solidFill>
                <a:latin typeface="Meiryo UI" panose="020B0604030504040204" pitchFamily="50" charset="-128"/>
                <a:ea typeface="Meiryo UI" panose="020B0604030504040204" pitchFamily="50" charset="-128"/>
              </a:rPr>
              <a:t>売上指数</a:t>
            </a:r>
            <a:r>
              <a:rPr kumimoji="1" lang="en-US" altLang="ja-JP" sz="1000" dirty="0">
                <a:solidFill>
                  <a:srgbClr val="575757"/>
                </a:solidFill>
                <a:latin typeface="Meiryo UI" panose="020B0604030504040204" pitchFamily="50" charset="-128"/>
                <a:ea typeface="Meiryo UI" panose="020B0604030504040204" pitchFamily="50" charset="-128"/>
              </a:rPr>
              <a:t>(%)</a:t>
            </a:r>
            <a:endParaRPr kumimoji="1" lang="ja-JP" altLang="en-US" sz="1000" dirty="0">
              <a:solidFill>
                <a:srgbClr val="575757"/>
              </a:solidFill>
              <a:latin typeface="Meiryo UI" panose="020B0604030504040204" pitchFamily="50" charset="-128"/>
              <a:ea typeface="Meiryo UI" panose="020B0604030504040204" pitchFamily="50" charset="-128"/>
            </a:endParaRPr>
          </a:p>
        </p:txBody>
      </p:sp>
      <p:cxnSp>
        <p:nvCxnSpPr>
          <p:cNvPr id="24" name="直線矢印コネクタ 23">
            <a:extLst>
              <a:ext uri="{FF2B5EF4-FFF2-40B4-BE49-F238E27FC236}">
                <a16:creationId xmlns:a16="http://schemas.microsoft.com/office/drawing/2014/main" id="{97D0ADA6-F51E-5A96-E326-6122C7C0FD38}"/>
              </a:ext>
            </a:extLst>
          </p:cNvPr>
          <p:cNvCxnSpPr>
            <a:cxnSpLocks/>
          </p:cNvCxnSpPr>
          <p:nvPr/>
        </p:nvCxnSpPr>
        <p:spPr>
          <a:xfrm flipH="1" flipV="1">
            <a:off x="2485914" y="3083028"/>
            <a:ext cx="0" cy="2260800"/>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8B9E3695-F3F4-6136-7647-9B1416B975A9}"/>
              </a:ext>
            </a:extLst>
          </p:cNvPr>
          <p:cNvSpPr txBox="1"/>
          <p:nvPr/>
        </p:nvSpPr>
        <p:spPr>
          <a:xfrm>
            <a:off x="2108178" y="5442009"/>
            <a:ext cx="769859"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2024</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8151CB8A-8FF0-84C9-3CE5-CAF4E808F678}"/>
              </a:ext>
            </a:extLst>
          </p:cNvPr>
          <p:cNvCxnSpPr>
            <a:cxnSpLocks/>
          </p:cNvCxnSpPr>
          <p:nvPr/>
        </p:nvCxnSpPr>
        <p:spPr>
          <a:xfrm flipV="1">
            <a:off x="2471191" y="3904774"/>
            <a:ext cx="1497724" cy="552275"/>
          </a:xfrm>
          <a:prstGeom prst="straightConnector1">
            <a:avLst/>
          </a:prstGeom>
          <a:ln w="9525"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F56726EB-C6B0-0E04-D38C-26C8F1EC61EA}"/>
              </a:ext>
            </a:extLst>
          </p:cNvPr>
          <p:cNvCxnSpPr>
            <a:cxnSpLocks/>
          </p:cNvCxnSpPr>
          <p:nvPr/>
        </p:nvCxnSpPr>
        <p:spPr>
          <a:xfrm flipV="1">
            <a:off x="1142460" y="4457049"/>
            <a:ext cx="1328730" cy="228984"/>
          </a:xfrm>
          <a:prstGeom prst="straightConnector1">
            <a:avLst/>
          </a:prstGeom>
          <a:ln w="9525"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3F2867FB-FE25-D50B-D2DA-D1A8176AF799}"/>
              </a:ext>
            </a:extLst>
          </p:cNvPr>
          <p:cNvSpPr txBox="1"/>
          <p:nvPr/>
        </p:nvSpPr>
        <p:spPr>
          <a:xfrm>
            <a:off x="734715" y="5442009"/>
            <a:ext cx="769859"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2019</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B341B262-EF2D-171A-80FF-8E5F957EA07D}"/>
              </a:ext>
            </a:extLst>
          </p:cNvPr>
          <p:cNvCxnSpPr>
            <a:cxnSpLocks/>
          </p:cNvCxnSpPr>
          <p:nvPr/>
        </p:nvCxnSpPr>
        <p:spPr>
          <a:xfrm flipH="1" flipV="1">
            <a:off x="1124488" y="3083028"/>
            <a:ext cx="0" cy="2260800"/>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2EE4FCCB-A136-FBC3-C04F-835E0B295298}"/>
              </a:ext>
            </a:extLst>
          </p:cNvPr>
          <p:cNvSpPr txBox="1"/>
          <p:nvPr/>
        </p:nvSpPr>
        <p:spPr>
          <a:xfrm>
            <a:off x="3587931" y="5442009"/>
            <a:ext cx="769859"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2029</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cxnSp>
        <p:nvCxnSpPr>
          <p:cNvPr id="32" name="直線矢印コネクタ 31">
            <a:extLst>
              <a:ext uri="{FF2B5EF4-FFF2-40B4-BE49-F238E27FC236}">
                <a16:creationId xmlns:a16="http://schemas.microsoft.com/office/drawing/2014/main" id="{C3965160-A0E1-C2CE-EDAB-2A4E09EDDE49}"/>
              </a:ext>
            </a:extLst>
          </p:cNvPr>
          <p:cNvCxnSpPr>
            <a:cxnSpLocks/>
          </p:cNvCxnSpPr>
          <p:nvPr/>
        </p:nvCxnSpPr>
        <p:spPr>
          <a:xfrm flipH="1">
            <a:off x="952357" y="4457049"/>
            <a:ext cx="1536806" cy="9809"/>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28ECB80D-423D-AF80-BF1E-DC9906AC1DC7}"/>
              </a:ext>
            </a:extLst>
          </p:cNvPr>
          <p:cNvSpPr txBox="1"/>
          <p:nvPr/>
        </p:nvSpPr>
        <p:spPr>
          <a:xfrm>
            <a:off x="393059" y="4324614"/>
            <a:ext cx="525824"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100</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cxnSp>
        <p:nvCxnSpPr>
          <p:cNvPr id="34" name="直線矢印コネクタ 33">
            <a:extLst>
              <a:ext uri="{FF2B5EF4-FFF2-40B4-BE49-F238E27FC236}">
                <a16:creationId xmlns:a16="http://schemas.microsoft.com/office/drawing/2014/main" id="{31E89732-2E33-0B54-255F-7300D1613390}"/>
              </a:ext>
            </a:extLst>
          </p:cNvPr>
          <p:cNvCxnSpPr>
            <a:cxnSpLocks/>
          </p:cNvCxnSpPr>
          <p:nvPr/>
        </p:nvCxnSpPr>
        <p:spPr>
          <a:xfrm flipH="1" flipV="1">
            <a:off x="952357" y="3907734"/>
            <a:ext cx="3016558" cy="9000"/>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20A6CFDA-EA6C-C5CB-ED01-007487A288F6}"/>
              </a:ext>
            </a:extLst>
          </p:cNvPr>
          <p:cNvSpPr txBox="1"/>
          <p:nvPr/>
        </p:nvSpPr>
        <p:spPr>
          <a:xfrm>
            <a:off x="393059" y="3765490"/>
            <a:ext cx="525824"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116</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cxnSp>
        <p:nvCxnSpPr>
          <p:cNvPr id="38" name="直線矢印コネクタ 37">
            <a:extLst>
              <a:ext uri="{FF2B5EF4-FFF2-40B4-BE49-F238E27FC236}">
                <a16:creationId xmlns:a16="http://schemas.microsoft.com/office/drawing/2014/main" id="{8AA1E44B-F7D3-0008-1632-D144C3B13D04}"/>
              </a:ext>
            </a:extLst>
          </p:cNvPr>
          <p:cNvCxnSpPr>
            <a:cxnSpLocks/>
          </p:cNvCxnSpPr>
          <p:nvPr/>
        </p:nvCxnSpPr>
        <p:spPr>
          <a:xfrm flipV="1">
            <a:off x="1119644" y="4284589"/>
            <a:ext cx="1941234" cy="596989"/>
          </a:xfrm>
          <a:prstGeom prst="straightConnector1">
            <a:avLst/>
          </a:prstGeom>
          <a:ln w="28575" cap="rnd">
            <a:solidFill>
              <a:schemeClr val="accent1"/>
            </a:solidFill>
            <a:prstDash val="solid"/>
            <a:round/>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08B3E79C-AF7D-632C-EA38-1597AD16E4FD}"/>
              </a:ext>
            </a:extLst>
          </p:cNvPr>
          <p:cNvCxnSpPr>
            <a:cxnSpLocks/>
          </p:cNvCxnSpPr>
          <p:nvPr/>
        </p:nvCxnSpPr>
        <p:spPr>
          <a:xfrm flipV="1">
            <a:off x="3060878" y="3404728"/>
            <a:ext cx="908037" cy="879861"/>
          </a:xfrm>
          <a:prstGeom prst="straightConnector1">
            <a:avLst/>
          </a:prstGeom>
          <a:ln w="28575" cap="rnd">
            <a:solidFill>
              <a:schemeClr val="accent1"/>
            </a:solidFill>
            <a:prstDash val="solid"/>
            <a:round/>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4E05EF3E-8FFD-9BC7-39E3-8BFC3234EA27}"/>
              </a:ext>
            </a:extLst>
          </p:cNvPr>
          <p:cNvCxnSpPr>
            <a:cxnSpLocks/>
          </p:cNvCxnSpPr>
          <p:nvPr/>
        </p:nvCxnSpPr>
        <p:spPr>
          <a:xfrm flipH="1" flipV="1">
            <a:off x="952357" y="3402562"/>
            <a:ext cx="3016558" cy="9000"/>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91230B31-97A4-AF79-E865-6470918E3C4F}"/>
              </a:ext>
            </a:extLst>
          </p:cNvPr>
          <p:cNvSpPr txBox="1"/>
          <p:nvPr/>
        </p:nvSpPr>
        <p:spPr>
          <a:xfrm>
            <a:off x="393059" y="3260318"/>
            <a:ext cx="525824"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128</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sp>
        <p:nvSpPr>
          <p:cNvPr id="46" name="吹き出し: 四角形 45">
            <a:extLst>
              <a:ext uri="{FF2B5EF4-FFF2-40B4-BE49-F238E27FC236}">
                <a16:creationId xmlns:a16="http://schemas.microsoft.com/office/drawing/2014/main" id="{FC22CF47-3EA4-7D75-D140-22C2A960168D}"/>
              </a:ext>
            </a:extLst>
          </p:cNvPr>
          <p:cNvSpPr/>
          <p:nvPr/>
        </p:nvSpPr>
        <p:spPr>
          <a:xfrm>
            <a:off x="1612180" y="4872849"/>
            <a:ext cx="516155" cy="259823"/>
          </a:xfrm>
          <a:prstGeom prst="wedgeRectCallout">
            <a:avLst>
              <a:gd name="adj1" fmla="val -23887"/>
              <a:gd name="adj2" fmla="val -113466"/>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rgbClr val="575757"/>
                </a:solidFill>
                <a:latin typeface="Meiryo UI" panose="020B0604030504040204" pitchFamily="50" charset="-128"/>
                <a:ea typeface="Meiryo UI" panose="020B0604030504040204" pitchFamily="50" charset="-128"/>
              </a:rPr>
              <a:t>2%</a:t>
            </a:r>
            <a:endParaRPr kumimoji="1" lang="ja-JP" altLang="en-US" sz="1200" b="1" dirty="0">
              <a:solidFill>
                <a:srgbClr val="575757"/>
              </a:solidFill>
              <a:latin typeface="Meiryo UI" panose="020B0604030504040204" pitchFamily="50" charset="-128"/>
              <a:ea typeface="Meiryo UI" panose="020B0604030504040204" pitchFamily="50" charset="-128"/>
            </a:endParaRPr>
          </a:p>
        </p:txBody>
      </p:sp>
      <p:sp>
        <p:nvSpPr>
          <p:cNvPr id="47" name="吹き出し: 四角形 46">
            <a:extLst>
              <a:ext uri="{FF2B5EF4-FFF2-40B4-BE49-F238E27FC236}">
                <a16:creationId xmlns:a16="http://schemas.microsoft.com/office/drawing/2014/main" id="{A19C1558-678B-72F1-9F14-125A7322D415}"/>
              </a:ext>
            </a:extLst>
          </p:cNvPr>
          <p:cNvSpPr/>
          <p:nvPr/>
        </p:nvSpPr>
        <p:spPr>
          <a:xfrm>
            <a:off x="1269047" y="4220067"/>
            <a:ext cx="516155" cy="259823"/>
          </a:xfrm>
          <a:prstGeom prst="wedgeRectCallout">
            <a:avLst>
              <a:gd name="adj1" fmla="val -11669"/>
              <a:gd name="adj2" fmla="val 95873"/>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rgbClr val="575757"/>
                </a:solidFill>
                <a:latin typeface="Meiryo UI" panose="020B0604030504040204" pitchFamily="50" charset="-128"/>
                <a:ea typeface="Meiryo UI" panose="020B0604030504040204" pitchFamily="50" charset="-128"/>
              </a:rPr>
              <a:t>1%</a:t>
            </a:r>
            <a:endParaRPr kumimoji="1" lang="ja-JP" altLang="en-US" sz="1200" b="1" dirty="0">
              <a:solidFill>
                <a:srgbClr val="575757"/>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994F815E-2176-2FFE-CB84-282F090359A4}"/>
              </a:ext>
            </a:extLst>
          </p:cNvPr>
          <p:cNvSpPr/>
          <p:nvPr/>
        </p:nvSpPr>
        <p:spPr>
          <a:xfrm>
            <a:off x="4351549" y="2347647"/>
            <a:ext cx="489792" cy="401390"/>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7148" rIns="72000" bIns="37148" numCol="1" spcCol="0" rtlCol="0" fromWordArt="0" anchor="ctr" anchorCtr="0" forceAA="0" compatLnSpc="1">
            <a:prstTxWarp prst="textNoShape">
              <a:avLst/>
            </a:prstTxWarp>
            <a:noAutofit/>
          </a:bodyPr>
          <a:lstStyle/>
          <a:p>
            <a:pPr algn="ctr" defTabSz="742950"/>
            <a:r>
              <a:rPr kumimoji="1" lang="ja-JP" altLang="en-US" sz="1000" dirty="0">
                <a:solidFill>
                  <a:srgbClr val="575757"/>
                </a:solidFill>
                <a:latin typeface="Meiryo UI" panose="020B0604030504040204" pitchFamily="50" charset="-128"/>
                <a:ea typeface="Meiryo UI" panose="020B0604030504040204" pitchFamily="50" charset="-128"/>
              </a:rPr>
              <a:t>年平均</a:t>
            </a:r>
            <a:br>
              <a:rPr kumimoji="1" lang="en-US" altLang="ja-JP" sz="1000" dirty="0">
                <a:solidFill>
                  <a:srgbClr val="575757"/>
                </a:solidFill>
                <a:latin typeface="Meiryo UI" panose="020B0604030504040204" pitchFamily="50" charset="-128"/>
                <a:ea typeface="Meiryo UI" panose="020B0604030504040204" pitchFamily="50" charset="-128"/>
              </a:rPr>
            </a:br>
            <a:r>
              <a:rPr kumimoji="1" lang="ja-JP" altLang="en-US" sz="1000" dirty="0">
                <a:solidFill>
                  <a:srgbClr val="575757"/>
                </a:solidFill>
                <a:latin typeface="Meiryo UI" panose="020B0604030504040204" pitchFamily="50" charset="-128"/>
                <a:ea typeface="Meiryo UI" panose="020B0604030504040204" pitchFamily="50" charset="-128"/>
              </a:rPr>
              <a:t>成長率</a:t>
            </a:r>
          </a:p>
        </p:txBody>
      </p:sp>
      <p:sp>
        <p:nvSpPr>
          <p:cNvPr id="49" name="正方形/長方形 48">
            <a:extLst>
              <a:ext uri="{FF2B5EF4-FFF2-40B4-BE49-F238E27FC236}">
                <a16:creationId xmlns:a16="http://schemas.microsoft.com/office/drawing/2014/main" id="{2B98E7F1-1FD5-968E-7730-94063EE9B3C7}"/>
              </a:ext>
            </a:extLst>
          </p:cNvPr>
          <p:cNvSpPr/>
          <p:nvPr/>
        </p:nvSpPr>
        <p:spPr>
          <a:xfrm>
            <a:off x="3989390" y="3249397"/>
            <a:ext cx="914400" cy="28531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dirty="0">
                <a:solidFill>
                  <a:srgbClr val="575757"/>
                </a:solidFill>
                <a:latin typeface="Meiryo UI" panose="020B0604030504040204" pitchFamily="50" charset="-128"/>
                <a:ea typeface="Meiryo UI" panose="020B0604030504040204" pitchFamily="50" charset="-128"/>
              </a:rPr>
              <a:t>当社の売上</a:t>
            </a:r>
          </a:p>
        </p:txBody>
      </p:sp>
      <p:cxnSp>
        <p:nvCxnSpPr>
          <p:cNvPr id="50" name="直線矢印コネクタ 49">
            <a:extLst>
              <a:ext uri="{FF2B5EF4-FFF2-40B4-BE49-F238E27FC236}">
                <a16:creationId xmlns:a16="http://schemas.microsoft.com/office/drawing/2014/main" id="{B4534650-29C0-7E19-5EC9-29414192751E}"/>
              </a:ext>
            </a:extLst>
          </p:cNvPr>
          <p:cNvCxnSpPr>
            <a:cxnSpLocks/>
          </p:cNvCxnSpPr>
          <p:nvPr/>
        </p:nvCxnSpPr>
        <p:spPr>
          <a:xfrm flipV="1">
            <a:off x="3048381" y="3083028"/>
            <a:ext cx="12496" cy="2260800"/>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51" name="吹き出し: 四角形 50">
            <a:extLst>
              <a:ext uri="{FF2B5EF4-FFF2-40B4-BE49-F238E27FC236}">
                <a16:creationId xmlns:a16="http://schemas.microsoft.com/office/drawing/2014/main" id="{2399BEF4-FCBD-EC91-0A24-99682741D1E5}"/>
              </a:ext>
            </a:extLst>
          </p:cNvPr>
          <p:cNvSpPr/>
          <p:nvPr/>
        </p:nvSpPr>
        <p:spPr>
          <a:xfrm>
            <a:off x="2909619" y="3525187"/>
            <a:ext cx="516155" cy="259823"/>
          </a:xfrm>
          <a:prstGeom prst="wedgeRectCallout">
            <a:avLst>
              <a:gd name="adj1" fmla="val 49419"/>
              <a:gd name="adj2" fmla="val 98907"/>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rgbClr val="575757"/>
                </a:solidFill>
                <a:latin typeface="Meiryo UI" panose="020B0604030504040204" pitchFamily="50" charset="-128"/>
                <a:ea typeface="Meiryo UI" panose="020B0604030504040204" pitchFamily="50" charset="-128"/>
              </a:rPr>
              <a:t>5%</a:t>
            </a:r>
            <a:endParaRPr kumimoji="1" lang="ja-JP" altLang="en-US" sz="1200" b="1" dirty="0">
              <a:solidFill>
                <a:srgbClr val="575757"/>
              </a:solidFill>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666735C2-C76E-988A-48DC-A24148218AFC}"/>
              </a:ext>
            </a:extLst>
          </p:cNvPr>
          <p:cNvSpPr/>
          <p:nvPr/>
        </p:nvSpPr>
        <p:spPr>
          <a:xfrm>
            <a:off x="2493107" y="4743996"/>
            <a:ext cx="567771" cy="418449"/>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200" dirty="0">
                <a:solidFill>
                  <a:srgbClr val="575757"/>
                </a:solidFill>
                <a:latin typeface="Meiryo UI" panose="020B0604030504040204" pitchFamily="50" charset="-128"/>
                <a:ea typeface="Meiryo UI" panose="020B0604030504040204" pitchFamily="50" charset="-128"/>
              </a:rPr>
              <a:t>設備投資期間</a:t>
            </a:r>
          </a:p>
        </p:txBody>
      </p:sp>
      <p:sp>
        <p:nvSpPr>
          <p:cNvPr id="53" name="テキスト ボックス 52">
            <a:extLst>
              <a:ext uri="{FF2B5EF4-FFF2-40B4-BE49-F238E27FC236}">
                <a16:creationId xmlns:a16="http://schemas.microsoft.com/office/drawing/2014/main" id="{82C24D6A-74B6-8D53-3CF4-2E5E4A23DBAA}"/>
              </a:ext>
            </a:extLst>
          </p:cNvPr>
          <p:cNvSpPr txBox="1"/>
          <p:nvPr/>
        </p:nvSpPr>
        <p:spPr>
          <a:xfrm>
            <a:off x="2675948" y="5442009"/>
            <a:ext cx="769859"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rgbClr val="575757"/>
                </a:solidFill>
                <a:latin typeface="Meiryo UI" panose="020B0604030504040204" pitchFamily="50" charset="-128"/>
                <a:ea typeface="Meiryo UI" panose="020B0604030504040204" pitchFamily="50" charset="-128"/>
              </a:rPr>
              <a:t>2026</a:t>
            </a:r>
            <a:endParaRPr kumimoji="1" lang="ja-JP" altLang="en-US" sz="1400" dirty="0">
              <a:solidFill>
                <a:srgbClr val="575757"/>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FDBD692D-FC43-D386-C924-5223B12C9241}"/>
              </a:ext>
            </a:extLst>
          </p:cNvPr>
          <p:cNvSpPr/>
          <p:nvPr/>
        </p:nvSpPr>
        <p:spPr>
          <a:xfrm>
            <a:off x="3891089" y="2420189"/>
            <a:ext cx="460459" cy="234147"/>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7148" rIns="72000" bIns="37148" numCol="1" spcCol="0" rtlCol="0" fromWordArt="0" anchor="ctr" anchorCtr="0" forceAA="0" compatLnSpc="1">
            <a:prstTxWarp prst="textNoShape">
              <a:avLst/>
            </a:prstTxWarp>
            <a:noAutofit/>
          </a:bodyPr>
          <a:lstStyle/>
          <a:p>
            <a:pPr algn="ctr" defTabSz="742950"/>
            <a:r>
              <a:rPr kumimoji="1" lang="en-US" altLang="ja-JP" sz="1000" dirty="0">
                <a:solidFill>
                  <a:srgbClr val="575757"/>
                </a:solidFill>
                <a:latin typeface="Meiryo UI" panose="020B0604030504040204" pitchFamily="50" charset="-128"/>
                <a:ea typeface="Meiryo UI" panose="020B0604030504040204" pitchFamily="50" charset="-128"/>
              </a:rPr>
              <a:t>【</a:t>
            </a:r>
            <a:r>
              <a:rPr kumimoji="1" lang="ja-JP" altLang="en-US" sz="1000" dirty="0">
                <a:solidFill>
                  <a:srgbClr val="575757"/>
                </a:solidFill>
                <a:latin typeface="Meiryo UI" panose="020B0604030504040204" pitchFamily="50" charset="-128"/>
                <a:ea typeface="Meiryo UI" panose="020B0604030504040204" pitchFamily="50" charset="-128"/>
              </a:rPr>
              <a:t>凡例</a:t>
            </a:r>
            <a:r>
              <a:rPr kumimoji="1" lang="en-US" altLang="ja-JP" sz="1000" dirty="0">
                <a:solidFill>
                  <a:srgbClr val="575757"/>
                </a:solidFill>
                <a:latin typeface="Meiryo UI" panose="020B0604030504040204" pitchFamily="50" charset="-128"/>
                <a:ea typeface="Meiryo UI" panose="020B0604030504040204" pitchFamily="50" charset="-128"/>
              </a:rPr>
              <a:t>】</a:t>
            </a:r>
            <a:endParaRPr kumimoji="1" lang="ja-JP" altLang="en-US" sz="1000" dirty="0">
              <a:solidFill>
                <a:srgbClr val="575757"/>
              </a:solidFill>
              <a:latin typeface="Meiryo UI" panose="020B0604030504040204" pitchFamily="50" charset="-128"/>
              <a:ea typeface="Meiryo UI" panose="020B0604030504040204" pitchFamily="50" charset="-128"/>
            </a:endParaRPr>
          </a:p>
        </p:txBody>
      </p:sp>
      <p:cxnSp>
        <p:nvCxnSpPr>
          <p:cNvPr id="10" name="直線矢印コネクタ 9">
            <a:extLst>
              <a:ext uri="{FF2B5EF4-FFF2-40B4-BE49-F238E27FC236}">
                <a16:creationId xmlns:a16="http://schemas.microsoft.com/office/drawing/2014/main" id="{8D3FDFF2-6480-76C7-2686-23458298334E}"/>
              </a:ext>
            </a:extLst>
          </p:cNvPr>
          <p:cNvCxnSpPr>
            <a:cxnSpLocks/>
          </p:cNvCxnSpPr>
          <p:nvPr/>
        </p:nvCxnSpPr>
        <p:spPr>
          <a:xfrm flipV="1">
            <a:off x="3967025" y="3111125"/>
            <a:ext cx="0" cy="2209415"/>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8324245-0864-AB32-D0EA-3D9C4F183373}"/>
              </a:ext>
            </a:extLst>
          </p:cNvPr>
          <p:cNvSpPr txBox="1"/>
          <p:nvPr/>
        </p:nvSpPr>
        <p:spPr>
          <a:xfrm>
            <a:off x="3369099" y="2779437"/>
            <a:ext cx="1212875"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575757"/>
                </a:solidFill>
                <a:latin typeface="Meiryo UI" panose="020B0604030504040204" pitchFamily="50" charset="-128"/>
                <a:ea typeface="Meiryo UI" panose="020B0604030504040204" pitchFamily="50" charset="-128"/>
              </a:rPr>
              <a:t>市場規模</a:t>
            </a:r>
          </a:p>
        </p:txBody>
      </p:sp>
      <p:sp>
        <p:nvSpPr>
          <p:cNvPr id="45" name="吹き出し: 四角形 44">
            <a:extLst>
              <a:ext uri="{FF2B5EF4-FFF2-40B4-BE49-F238E27FC236}">
                <a16:creationId xmlns:a16="http://schemas.microsoft.com/office/drawing/2014/main" id="{F89FA878-9097-BD2D-513A-0FA5DFBAD880}"/>
              </a:ext>
            </a:extLst>
          </p:cNvPr>
          <p:cNvSpPr/>
          <p:nvPr/>
        </p:nvSpPr>
        <p:spPr>
          <a:xfrm>
            <a:off x="3559814" y="4181196"/>
            <a:ext cx="516155" cy="259823"/>
          </a:xfrm>
          <a:prstGeom prst="wedgeRectCallout">
            <a:avLst>
              <a:gd name="adj1" fmla="val -23887"/>
              <a:gd name="adj2" fmla="val -113466"/>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b="1" dirty="0">
                <a:solidFill>
                  <a:srgbClr val="575757"/>
                </a:solidFill>
                <a:latin typeface="Meiryo UI" panose="020B0604030504040204" pitchFamily="50" charset="-128"/>
                <a:ea typeface="Meiryo UI" panose="020B0604030504040204" pitchFamily="50" charset="-128"/>
              </a:rPr>
              <a:t>3%</a:t>
            </a:r>
            <a:endParaRPr kumimoji="1" lang="ja-JP" altLang="en-US" sz="1200" b="1" dirty="0">
              <a:solidFill>
                <a:srgbClr val="575757"/>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81CE82BE-788D-C8DA-D0F7-DB62D4DA65B4}"/>
              </a:ext>
            </a:extLst>
          </p:cNvPr>
          <p:cNvSpPr/>
          <p:nvPr/>
        </p:nvSpPr>
        <p:spPr>
          <a:xfrm>
            <a:off x="510778" y="1779387"/>
            <a:ext cx="1428750" cy="262471"/>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defTabSz="742950">
              <a:defRPr/>
            </a:pPr>
            <a:r>
              <a:rPr kumimoji="1" lang="ja-JP" altLang="en-US" sz="1000" dirty="0">
                <a:solidFill>
                  <a:srgbClr val="575757"/>
                </a:solidFill>
                <a:latin typeface="Meiryo UI" panose="020B0604030504040204" pitchFamily="50" charset="-128"/>
                <a:ea typeface="Meiryo UI" panose="020B0604030504040204" pitchFamily="50" charset="-128"/>
              </a:rPr>
              <a:t>グラフイメージ</a:t>
            </a:r>
          </a:p>
        </p:txBody>
      </p:sp>
    </p:spTree>
    <p:extLst>
      <p:ext uri="{BB962C8B-B14F-4D97-AF65-F5344CB8AC3E}">
        <p14:creationId xmlns:p14="http://schemas.microsoft.com/office/powerpoint/2010/main" val="173622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8FE6BEC1-9B83-AB03-12A1-51C60186A0E3}"/>
              </a:ext>
            </a:extLst>
          </p:cNvPr>
          <p:cNvSpPr>
            <a:spLocks noGrp="1"/>
          </p:cNvSpPr>
          <p:nvPr>
            <p:ph type="title"/>
          </p:nvPr>
        </p:nvSpPr>
        <p:spPr>
          <a:xfrm>
            <a:off x="511875" y="242563"/>
            <a:ext cx="8883347" cy="166199"/>
          </a:xfrm>
        </p:spPr>
        <p:txBody>
          <a:bodyPr vert="horz"/>
          <a:lstStyle/>
          <a:p>
            <a:r>
              <a:rPr lang="ja-JP" altLang="en-US" dirty="0"/>
              <a:t>３</a:t>
            </a:r>
            <a:r>
              <a:rPr lang="en-US" altLang="ja-JP" sz="1200" dirty="0"/>
              <a:t>.</a:t>
            </a:r>
            <a:r>
              <a:rPr lang="ja-JP" altLang="en-US" sz="1200" dirty="0"/>
              <a:t>地域への波及効果／賃上げ計画</a:t>
            </a:r>
            <a:endParaRPr lang="ja-JP" altLang="en-US"/>
          </a:p>
        </p:txBody>
      </p:sp>
      <p:sp>
        <p:nvSpPr>
          <p:cNvPr id="4" name="テキスト プレースホルダー 3">
            <a:extLst>
              <a:ext uri="{FF2B5EF4-FFF2-40B4-BE49-F238E27FC236}">
                <a16:creationId xmlns:a16="http://schemas.microsoft.com/office/drawing/2014/main" id="{D5719852-57D2-4F4C-BFD0-2E77B8AFF98D}"/>
              </a:ext>
            </a:extLst>
          </p:cNvPr>
          <p:cNvSpPr>
            <a:spLocks noGrp="1"/>
          </p:cNvSpPr>
          <p:nvPr>
            <p:ph type="body" sz="quarter" idx="15"/>
          </p:nvPr>
        </p:nvSpPr>
        <p:spPr/>
        <p:txBody>
          <a:bodyPr/>
          <a:lstStyle/>
          <a:p>
            <a:endParaRPr lang="ja-JP" altLang="en-US"/>
          </a:p>
        </p:txBody>
      </p:sp>
      <p:sp>
        <p:nvSpPr>
          <p:cNvPr id="7" name="正方形/長方形 6">
            <a:extLst>
              <a:ext uri="{FF2B5EF4-FFF2-40B4-BE49-F238E27FC236}">
                <a16:creationId xmlns:a16="http://schemas.microsoft.com/office/drawing/2014/main" id="{FBF499B7-662F-EDC6-96D5-ABCD2D5E55E7}"/>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補助事業により、従業員</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人あたり給与支給総額、雇用、取引額増加等、地域への波及効果が見込まれる取り組みであることを記載ください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特に、投資により創出された利益を賃金として従業員へ還元する賃上げの取組計画が具体的かつ妥当であり、給与支給総額の増加額が大きく、賃上げ要件の水準を大幅に上回るものとなっているか審査いたします</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7DE17286-984D-E625-B035-5E972300A69C}"/>
              </a:ext>
            </a:extLst>
          </p:cNvPr>
          <p:cNvSpPr/>
          <p:nvPr/>
        </p:nvSpPr>
        <p:spPr>
          <a:xfrm>
            <a:off x="1714931" y="2084973"/>
            <a:ext cx="1578459" cy="374787"/>
          </a:xfrm>
          <a:prstGeom prst="roundRect">
            <a:avLst>
              <a:gd name="adj" fmla="val 40234"/>
            </a:avLst>
          </a:prstGeom>
          <a:solidFill>
            <a:schemeClr val="bg1">
              <a:lumMod val="85000"/>
            </a:schemeClr>
          </a:solidFill>
          <a:ln>
            <a:noFill/>
          </a:ln>
        </p:spPr>
        <p:txBody>
          <a:bodyPr wrap="square" lIns="36000" rIns="36000" anchor="ctr">
            <a:noAutofit/>
          </a:bodyPr>
          <a:lstStyle/>
          <a:p>
            <a:pPr algn="ctr" defTabSz="914400"/>
            <a:r>
              <a:rPr lang="en-US" altLang="ja-JP" sz="1200" b="1" dirty="0" err="1">
                <a:solidFill>
                  <a:sysClr val="windowText" lastClr="000000"/>
                </a:solidFill>
                <a:latin typeface="Meiryo UI"/>
                <a:ea typeface="Meiryo UI"/>
              </a:rPr>
              <a:t>AsIs</a:t>
            </a:r>
            <a:br>
              <a:rPr lang="en-US" altLang="ja-JP" sz="1200" b="1" dirty="0">
                <a:solidFill>
                  <a:sysClr val="windowText" lastClr="000000"/>
                </a:solidFill>
                <a:latin typeface="Meiryo UI"/>
                <a:ea typeface="Meiryo UI"/>
              </a:rPr>
            </a:br>
            <a:r>
              <a:rPr lang="en-US" altLang="ja-JP" sz="1200" b="1" dirty="0">
                <a:solidFill>
                  <a:sysClr val="windowText" lastClr="000000"/>
                </a:solidFill>
                <a:latin typeface="Meiryo UI"/>
                <a:ea typeface="Meiryo UI"/>
              </a:rPr>
              <a:t> (20xx</a:t>
            </a:r>
            <a:r>
              <a:rPr lang="ja-JP" altLang="en-US" sz="1200" b="1" dirty="0">
                <a:solidFill>
                  <a:sysClr val="windowText" lastClr="000000"/>
                </a:solidFill>
                <a:latin typeface="Meiryo UI"/>
                <a:ea typeface="Meiryo UI"/>
              </a:rPr>
              <a:t>年度</a:t>
            </a:r>
            <a:r>
              <a:rPr lang="en-US" altLang="ja-JP"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20" name="四角形: 角を丸くする 19">
            <a:extLst>
              <a:ext uri="{FF2B5EF4-FFF2-40B4-BE49-F238E27FC236}">
                <a16:creationId xmlns:a16="http://schemas.microsoft.com/office/drawing/2014/main" id="{5ACD3E11-12DE-4DCD-44CE-262FFFE7BD71}"/>
              </a:ext>
            </a:extLst>
          </p:cNvPr>
          <p:cNvSpPr/>
          <p:nvPr/>
        </p:nvSpPr>
        <p:spPr>
          <a:xfrm>
            <a:off x="3475562" y="2084973"/>
            <a:ext cx="1578459" cy="374787"/>
          </a:xfrm>
          <a:prstGeom prst="roundRect">
            <a:avLst>
              <a:gd name="adj" fmla="val 40234"/>
            </a:avLst>
          </a:prstGeom>
          <a:solidFill>
            <a:schemeClr val="accent2"/>
          </a:solidFill>
          <a:ln>
            <a:noFill/>
          </a:ln>
        </p:spPr>
        <p:txBody>
          <a:bodyPr wrap="square" lIns="36000" rIns="36000" anchor="ctr">
            <a:noAutofit/>
          </a:bodyPr>
          <a:lstStyle/>
          <a:p>
            <a:pPr algn="ctr" defTabSz="914400"/>
            <a:r>
              <a:rPr lang="en-US" altLang="ja-JP" sz="1200" b="1" dirty="0" err="1">
                <a:solidFill>
                  <a:sysClr val="windowText" lastClr="000000"/>
                </a:solidFill>
                <a:latin typeface="Meiryo UI"/>
                <a:ea typeface="Meiryo UI"/>
              </a:rPr>
              <a:t>ToBe</a:t>
            </a:r>
            <a:br>
              <a:rPr lang="en-US" altLang="ja-JP" sz="1200" b="1" dirty="0">
                <a:solidFill>
                  <a:sysClr val="windowText" lastClr="000000"/>
                </a:solidFill>
                <a:latin typeface="Meiryo UI"/>
                <a:ea typeface="Meiryo UI"/>
              </a:rPr>
            </a:br>
            <a:r>
              <a:rPr lang="en-US" altLang="ja-JP" sz="1200" b="1" dirty="0">
                <a:solidFill>
                  <a:sysClr val="windowText" lastClr="000000"/>
                </a:solidFill>
                <a:latin typeface="Meiryo UI"/>
                <a:ea typeface="Meiryo UI"/>
              </a:rPr>
              <a:t> (20xx</a:t>
            </a:r>
            <a:r>
              <a:rPr lang="ja-JP" altLang="en-US" sz="1200" b="1" dirty="0">
                <a:solidFill>
                  <a:sysClr val="windowText" lastClr="000000"/>
                </a:solidFill>
                <a:latin typeface="Meiryo UI"/>
                <a:ea typeface="Meiryo UI"/>
              </a:rPr>
              <a:t>年度</a:t>
            </a:r>
            <a:r>
              <a:rPr lang="en-US" altLang="ja-JP"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27" name="四角形: 角を丸くする 26">
            <a:extLst>
              <a:ext uri="{FF2B5EF4-FFF2-40B4-BE49-F238E27FC236}">
                <a16:creationId xmlns:a16="http://schemas.microsoft.com/office/drawing/2014/main" id="{5C1890AE-BF96-71D3-ED70-4BDA49199032}"/>
              </a:ext>
            </a:extLst>
          </p:cNvPr>
          <p:cNvSpPr/>
          <p:nvPr/>
        </p:nvSpPr>
        <p:spPr>
          <a:xfrm>
            <a:off x="5236192" y="2084973"/>
            <a:ext cx="4159029" cy="374787"/>
          </a:xfrm>
          <a:prstGeom prst="roundRect">
            <a:avLst>
              <a:gd name="adj" fmla="val 40234"/>
            </a:avLst>
          </a:prstGeom>
          <a:solidFill>
            <a:schemeClr val="bg1">
              <a:lumMod val="85000"/>
            </a:schemeClr>
          </a:solidFill>
          <a:ln>
            <a:noFill/>
          </a:ln>
        </p:spPr>
        <p:txBody>
          <a:bodyPr wrap="square" lIns="36000" rIns="36000" anchor="ctr">
            <a:noAutofit/>
          </a:bodyPr>
          <a:lstStyle/>
          <a:p>
            <a:pPr algn="ctr" defTabSz="914400"/>
            <a:r>
              <a:rPr lang="en-US" altLang="ja-JP" sz="1200" b="1" dirty="0" err="1">
                <a:solidFill>
                  <a:sysClr val="windowText" lastClr="000000"/>
                </a:solidFill>
                <a:latin typeface="Meiryo UI"/>
                <a:ea typeface="Meiryo UI"/>
              </a:rPr>
              <a:t>ToBe</a:t>
            </a:r>
            <a:r>
              <a:rPr lang="ja-JP" altLang="en-US" sz="1200" b="1" dirty="0">
                <a:solidFill>
                  <a:sysClr val="windowText" lastClr="000000"/>
                </a:solidFill>
                <a:latin typeface="Meiryo UI"/>
                <a:ea typeface="Meiryo UI"/>
              </a:rPr>
              <a:t>実現に向けた取組内容・根拠</a:t>
            </a:r>
            <a:endParaRPr kumimoji="1" lang="en-US" altLang="ja-JP" sz="1200" b="1" dirty="0">
              <a:solidFill>
                <a:sysClr val="windowText" lastClr="000000"/>
              </a:solidFill>
              <a:latin typeface="Meiryo UI"/>
              <a:ea typeface="Meiryo UI"/>
            </a:endParaRPr>
          </a:p>
        </p:txBody>
      </p:sp>
      <p:sp>
        <p:nvSpPr>
          <p:cNvPr id="10" name="正方形/長方形 9">
            <a:extLst>
              <a:ext uri="{FF2B5EF4-FFF2-40B4-BE49-F238E27FC236}">
                <a16:creationId xmlns:a16="http://schemas.microsoft.com/office/drawing/2014/main" id="{074E1BC4-E925-4314-985F-382F43460F07}"/>
              </a:ext>
            </a:extLst>
          </p:cNvPr>
          <p:cNvSpPr/>
          <p:nvPr/>
        </p:nvSpPr>
        <p:spPr>
          <a:xfrm>
            <a:off x="431987" y="3295036"/>
            <a:ext cx="1160271" cy="671162"/>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en-US" altLang="ja-JP" sz="1200" b="1" dirty="0">
                <a:solidFill>
                  <a:schemeClr val="bg1"/>
                </a:solidFill>
                <a:latin typeface="Meiryo UI"/>
                <a:ea typeface="Meiryo UI"/>
              </a:rPr>
              <a:t>B </a:t>
            </a:r>
            <a:r>
              <a:rPr lang="ja-JP" altLang="en-US" sz="1200" b="1" dirty="0">
                <a:solidFill>
                  <a:schemeClr val="bg1"/>
                </a:solidFill>
                <a:latin typeface="Meiryo UI"/>
                <a:ea typeface="Meiryo UI"/>
              </a:rPr>
              <a:t>従業員</a:t>
            </a:r>
            <a:r>
              <a:rPr lang="en-US" altLang="ja-JP" sz="1200" b="1" dirty="0">
                <a:solidFill>
                  <a:schemeClr val="bg1"/>
                </a:solidFill>
                <a:latin typeface="Meiryo UI"/>
                <a:ea typeface="Meiryo UI"/>
              </a:rPr>
              <a:t>1</a:t>
            </a:r>
            <a:r>
              <a:rPr lang="ja-JP" altLang="en-US" sz="1200" b="1" dirty="0">
                <a:solidFill>
                  <a:schemeClr val="bg1"/>
                </a:solidFill>
                <a:latin typeface="Meiryo UI"/>
                <a:ea typeface="Meiryo UI"/>
              </a:rPr>
              <a:t>人</a:t>
            </a:r>
            <a:br>
              <a:rPr lang="en-US" altLang="ja-JP" sz="1200" b="1" dirty="0">
                <a:solidFill>
                  <a:schemeClr val="bg1"/>
                </a:solidFill>
                <a:latin typeface="Meiryo UI"/>
                <a:ea typeface="Meiryo UI"/>
              </a:rPr>
            </a:br>
            <a:r>
              <a:rPr lang="ja-JP" altLang="en-US" sz="1200" b="1" dirty="0">
                <a:solidFill>
                  <a:schemeClr val="bg1"/>
                </a:solidFill>
                <a:latin typeface="Meiryo UI"/>
                <a:ea typeface="Meiryo UI"/>
              </a:rPr>
              <a:t>あたり</a:t>
            </a:r>
            <a:br>
              <a:rPr lang="en-US" altLang="ja-JP" sz="1200" b="1" dirty="0">
                <a:solidFill>
                  <a:schemeClr val="bg1"/>
                </a:solidFill>
                <a:latin typeface="Meiryo UI"/>
                <a:ea typeface="Meiryo UI"/>
              </a:rPr>
            </a:br>
            <a:r>
              <a:rPr lang="ja-JP" altLang="en-US" sz="1200" b="1" dirty="0">
                <a:solidFill>
                  <a:schemeClr val="bg1"/>
                </a:solidFill>
                <a:latin typeface="Meiryo UI"/>
                <a:ea typeface="Meiryo UI"/>
              </a:rPr>
              <a:t>給与支給総額</a:t>
            </a:r>
            <a:endParaRPr kumimoji="1" lang="en-US" altLang="ja-JP" sz="1200" b="1" dirty="0">
              <a:solidFill>
                <a:schemeClr val="bg1"/>
              </a:solidFill>
              <a:latin typeface="Meiryo UI"/>
              <a:ea typeface="Meiryo UI"/>
            </a:endParaRPr>
          </a:p>
        </p:txBody>
      </p:sp>
      <p:sp>
        <p:nvSpPr>
          <p:cNvPr id="15" name="正方形/長方形 14">
            <a:extLst>
              <a:ext uri="{FF2B5EF4-FFF2-40B4-BE49-F238E27FC236}">
                <a16:creationId xmlns:a16="http://schemas.microsoft.com/office/drawing/2014/main" id="{C744E444-DBF2-65AC-69A7-8E00E0C349EB}"/>
              </a:ext>
            </a:extLst>
          </p:cNvPr>
          <p:cNvSpPr/>
          <p:nvPr/>
        </p:nvSpPr>
        <p:spPr>
          <a:xfrm>
            <a:off x="1714931" y="329503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千円</a:t>
            </a:r>
            <a:endParaRPr kumimoji="1" lang="en-US" altLang="ja-JP" sz="1200" b="1" dirty="0">
              <a:solidFill>
                <a:sysClr val="windowText" lastClr="000000"/>
              </a:solidFill>
              <a:latin typeface="Meiryo UI"/>
              <a:ea typeface="Meiryo UI"/>
            </a:endParaRPr>
          </a:p>
        </p:txBody>
      </p:sp>
      <p:sp>
        <p:nvSpPr>
          <p:cNvPr id="21" name="正方形/長方形 20">
            <a:extLst>
              <a:ext uri="{FF2B5EF4-FFF2-40B4-BE49-F238E27FC236}">
                <a16:creationId xmlns:a16="http://schemas.microsoft.com/office/drawing/2014/main" id="{DB08B266-9F74-D0B1-8BA7-8DFF466EBD0D}"/>
              </a:ext>
            </a:extLst>
          </p:cNvPr>
          <p:cNvSpPr/>
          <p:nvPr/>
        </p:nvSpPr>
        <p:spPr>
          <a:xfrm>
            <a:off x="3475561" y="329503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千円</a:t>
            </a:r>
            <a:br>
              <a:rPr lang="en-US" altLang="ja-JP" sz="1200" b="1" dirty="0">
                <a:solidFill>
                  <a:sysClr val="windowText" lastClr="000000"/>
                </a:solidFill>
                <a:latin typeface="Meiryo UI"/>
                <a:ea typeface="Meiryo UI"/>
              </a:rPr>
            </a:br>
            <a:r>
              <a:rPr lang="ja-JP" altLang="en-US" sz="1200" b="1" dirty="0">
                <a:solidFill>
                  <a:sysClr val="windowText" lastClr="000000"/>
                </a:solidFill>
                <a:latin typeface="Meiryo UI"/>
                <a:ea typeface="Meiryo UI"/>
              </a:rPr>
              <a:t>（年平均</a:t>
            </a:r>
            <a:r>
              <a:rPr lang="en-US" altLang="ja-JP" sz="1200" b="1" dirty="0">
                <a:solidFill>
                  <a:sysClr val="windowText" lastClr="000000"/>
                </a:solidFill>
                <a:latin typeface="Meiryo UI"/>
                <a:ea typeface="Meiryo UI"/>
              </a:rPr>
              <a:t>3%up</a:t>
            </a:r>
            <a:r>
              <a:rPr lang="ja-JP" altLang="en-US"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28" name="正方形/長方形 27">
            <a:extLst>
              <a:ext uri="{FF2B5EF4-FFF2-40B4-BE49-F238E27FC236}">
                <a16:creationId xmlns:a16="http://schemas.microsoft.com/office/drawing/2014/main" id="{830C1FE6-6497-7C44-CFE4-F4061D54CA0C}"/>
              </a:ext>
            </a:extLst>
          </p:cNvPr>
          <p:cNvSpPr/>
          <p:nvPr/>
        </p:nvSpPr>
        <p:spPr>
          <a:xfrm>
            <a:off x="5236192" y="3295036"/>
            <a:ext cx="4159029" cy="671162"/>
          </a:xfrm>
          <a:prstGeom prst="rect">
            <a:avLst/>
          </a:prstGeom>
          <a:noFill/>
          <a:ln>
            <a:noFill/>
          </a:ln>
        </p:spPr>
        <p:txBody>
          <a:bodyPr wrap="square" lIns="36000" rIns="36000" anchor="ctr">
            <a:noAutofit/>
          </a:bodyPr>
          <a:lstStyle/>
          <a:p>
            <a:pPr marL="139303" indent="-139303">
              <a:buFont typeface="EYInterstate" panose="02000503020000020004" pitchFamily="2" charset="0"/>
              <a:buChar char="•"/>
            </a:pPr>
            <a:r>
              <a:rPr lang="ja-JP" altLang="en-US" sz="1200" dirty="0">
                <a:solidFill>
                  <a:sysClr val="windowText" lastClr="000000"/>
                </a:solidFill>
                <a:latin typeface="Meiryo UI"/>
                <a:ea typeface="Meiryo UI"/>
              </a:rPr>
              <a:t>労働生産性は年平均</a:t>
            </a:r>
            <a:r>
              <a:rPr lang="en-US" altLang="ja-JP" sz="1200" dirty="0">
                <a:solidFill>
                  <a:sysClr val="windowText" lastClr="000000"/>
                </a:solidFill>
                <a:latin typeface="Meiryo UI"/>
                <a:ea typeface="Meiryo UI"/>
              </a:rPr>
              <a:t>5%</a:t>
            </a:r>
            <a:r>
              <a:rPr lang="en-US" altLang="ja-JP" sz="1200">
                <a:solidFill>
                  <a:sysClr val="windowText" lastClr="000000"/>
                </a:solidFill>
                <a:latin typeface="Meiryo UI"/>
                <a:ea typeface="Meiryo UI"/>
              </a:rPr>
              <a:t>up</a:t>
            </a:r>
            <a:r>
              <a:rPr lang="ja-JP" altLang="en-US" sz="1200">
                <a:solidFill>
                  <a:sysClr val="windowText" lastClr="000000"/>
                </a:solidFill>
                <a:latin typeface="Meiryo UI"/>
                <a:ea typeface="Meiryo UI"/>
              </a:rPr>
              <a:t>を想定しており、伸びの半数以上を従業員給与へ反映・残りは更なる投資資金へ充てることを</a:t>
            </a:r>
            <a:r>
              <a:rPr lang="ja-JP" altLang="en-US" sz="1200" dirty="0">
                <a:solidFill>
                  <a:sysClr val="windowText" lastClr="000000"/>
                </a:solidFill>
                <a:latin typeface="Meiryo UI"/>
                <a:ea typeface="Meiryo UI"/>
              </a:rPr>
              <a:t>想定</a:t>
            </a:r>
            <a:endParaRPr kumimoji="1" lang="en-US" altLang="ja-JP" sz="1200" dirty="0">
              <a:solidFill>
                <a:sysClr val="windowText" lastClr="000000"/>
              </a:solidFill>
              <a:latin typeface="Meiryo UI"/>
              <a:ea typeface="Meiryo UI"/>
            </a:endParaRPr>
          </a:p>
        </p:txBody>
      </p:sp>
      <p:sp>
        <p:nvSpPr>
          <p:cNvPr id="11" name="正方形/長方形 10">
            <a:extLst>
              <a:ext uri="{FF2B5EF4-FFF2-40B4-BE49-F238E27FC236}">
                <a16:creationId xmlns:a16="http://schemas.microsoft.com/office/drawing/2014/main" id="{9F0E8952-84F9-858B-43B4-610966EF8847}"/>
              </a:ext>
            </a:extLst>
          </p:cNvPr>
          <p:cNvSpPr/>
          <p:nvPr/>
        </p:nvSpPr>
        <p:spPr>
          <a:xfrm>
            <a:off x="431987" y="4026666"/>
            <a:ext cx="1160271" cy="671162"/>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en-US" altLang="ja-JP" sz="1200" b="1" dirty="0">
                <a:solidFill>
                  <a:schemeClr val="bg1"/>
                </a:solidFill>
                <a:latin typeface="Meiryo UI"/>
                <a:ea typeface="Meiryo UI"/>
              </a:rPr>
              <a:t>C </a:t>
            </a:r>
            <a:r>
              <a:rPr lang="ja-JP" altLang="en-US" sz="1200" b="1" dirty="0">
                <a:solidFill>
                  <a:schemeClr val="bg1"/>
                </a:solidFill>
                <a:latin typeface="Meiryo UI"/>
                <a:ea typeface="Meiryo UI"/>
              </a:rPr>
              <a:t>常時使用する</a:t>
            </a:r>
            <a:br>
              <a:rPr lang="en-US" altLang="ja-JP" sz="1200" b="1" dirty="0">
                <a:solidFill>
                  <a:schemeClr val="bg1"/>
                </a:solidFill>
                <a:latin typeface="Meiryo UI"/>
                <a:ea typeface="Meiryo UI"/>
              </a:rPr>
            </a:br>
            <a:r>
              <a:rPr lang="ja-JP" altLang="en-US" sz="1200" b="1" dirty="0">
                <a:solidFill>
                  <a:schemeClr val="bg1"/>
                </a:solidFill>
                <a:latin typeface="Meiryo UI"/>
                <a:ea typeface="Meiryo UI"/>
              </a:rPr>
              <a:t>雇用人数</a:t>
            </a:r>
            <a:endParaRPr kumimoji="1" lang="en-US" altLang="ja-JP" sz="1200" b="1" dirty="0">
              <a:solidFill>
                <a:schemeClr val="bg1"/>
              </a:solidFill>
              <a:latin typeface="Meiryo UI"/>
              <a:ea typeface="Meiryo UI"/>
            </a:endParaRPr>
          </a:p>
        </p:txBody>
      </p:sp>
      <p:sp>
        <p:nvSpPr>
          <p:cNvPr id="16" name="正方形/長方形 15">
            <a:extLst>
              <a:ext uri="{FF2B5EF4-FFF2-40B4-BE49-F238E27FC236}">
                <a16:creationId xmlns:a16="http://schemas.microsoft.com/office/drawing/2014/main" id="{680CB4F6-2129-CEE8-89F2-427DFFF5C4F5}"/>
              </a:ext>
            </a:extLst>
          </p:cNvPr>
          <p:cNvSpPr/>
          <p:nvPr/>
        </p:nvSpPr>
        <p:spPr>
          <a:xfrm>
            <a:off x="1714931" y="402666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人</a:t>
            </a:r>
            <a:endParaRPr kumimoji="1" lang="en-US" altLang="ja-JP" sz="1200" b="1" dirty="0">
              <a:solidFill>
                <a:sysClr val="windowText" lastClr="000000"/>
              </a:solidFill>
              <a:latin typeface="Meiryo UI"/>
              <a:ea typeface="Meiryo UI"/>
            </a:endParaRPr>
          </a:p>
        </p:txBody>
      </p:sp>
      <p:sp>
        <p:nvSpPr>
          <p:cNvPr id="22" name="正方形/長方形 21">
            <a:extLst>
              <a:ext uri="{FF2B5EF4-FFF2-40B4-BE49-F238E27FC236}">
                <a16:creationId xmlns:a16="http://schemas.microsoft.com/office/drawing/2014/main" id="{A6FB830F-6E88-4FE4-7402-A99C915B4F91}"/>
              </a:ext>
            </a:extLst>
          </p:cNvPr>
          <p:cNvSpPr/>
          <p:nvPr/>
        </p:nvSpPr>
        <p:spPr>
          <a:xfrm>
            <a:off x="3475561" y="402666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人</a:t>
            </a:r>
            <a:br>
              <a:rPr lang="en-US" altLang="ja-JP" sz="1200" b="1" dirty="0">
                <a:solidFill>
                  <a:sysClr val="windowText" lastClr="000000"/>
                </a:solidFill>
                <a:latin typeface="Meiryo UI"/>
                <a:ea typeface="Meiryo UI"/>
              </a:rPr>
            </a:br>
            <a:r>
              <a:rPr lang="ja-JP" altLang="en-US" sz="1200" b="1" dirty="0">
                <a:solidFill>
                  <a:sysClr val="windowText" lastClr="000000"/>
                </a:solidFill>
                <a:latin typeface="Meiryo UI"/>
                <a:ea typeface="Meiryo UI"/>
              </a:rPr>
              <a:t>（年平均</a:t>
            </a:r>
            <a:r>
              <a:rPr lang="en-US" altLang="ja-JP" sz="1200" b="1" dirty="0" err="1">
                <a:solidFill>
                  <a:sysClr val="windowText" lastClr="000000"/>
                </a:solidFill>
                <a:latin typeface="Meiryo UI"/>
                <a:ea typeface="Meiryo UI"/>
              </a:rPr>
              <a:t>xx%up</a:t>
            </a:r>
            <a:r>
              <a:rPr lang="ja-JP" altLang="en-US"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29" name="正方形/長方形 28">
            <a:extLst>
              <a:ext uri="{FF2B5EF4-FFF2-40B4-BE49-F238E27FC236}">
                <a16:creationId xmlns:a16="http://schemas.microsoft.com/office/drawing/2014/main" id="{BC9BF8E8-F02B-35B6-8861-07E40E92C5E9}"/>
              </a:ext>
            </a:extLst>
          </p:cNvPr>
          <p:cNvSpPr/>
          <p:nvPr/>
        </p:nvSpPr>
        <p:spPr>
          <a:xfrm>
            <a:off x="5236192" y="4026666"/>
            <a:ext cx="4159029" cy="671162"/>
          </a:xfrm>
          <a:prstGeom prst="rect">
            <a:avLst/>
          </a:prstGeom>
          <a:noFill/>
          <a:ln>
            <a:noFill/>
          </a:ln>
        </p:spPr>
        <p:txBody>
          <a:bodyPr wrap="square" lIns="36000" rIns="36000" anchor="ctr">
            <a:noAutofit/>
          </a:bodyPr>
          <a:lstStyle/>
          <a:p>
            <a:pPr marL="139303" indent="-139303">
              <a:buFont typeface="EYInterstate" panose="02000503020000020004" pitchFamily="2" charset="0"/>
              <a:buChar char="•"/>
            </a:pPr>
            <a:r>
              <a:rPr lang="en-US" altLang="ja-JP" sz="1200" dirty="0">
                <a:solidFill>
                  <a:sysClr val="windowText" lastClr="000000"/>
                </a:solidFill>
                <a:latin typeface="Meiryo UI"/>
                <a:ea typeface="Meiryo UI"/>
              </a:rPr>
              <a:t>xxx</a:t>
            </a:r>
            <a:endParaRPr kumimoji="1" lang="en-US" altLang="ja-JP" sz="1200" dirty="0">
              <a:solidFill>
                <a:sysClr val="windowText" lastClr="000000"/>
              </a:solidFill>
              <a:latin typeface="Meiryo UI"/>
              <a:ea typeface="Meiryo UI"/>
            </a:endParaRPr>
          </a:p>
        </p:txBody>
      </p:sp>
      <p:sp>
        <p:nvSpPr>
          <p:cNvPr id="12" name="正方形/長方形 11">
            <a:extLst>
              <a:ext uri="{FF2B5EF4-FFF2-40B4-BE49-F238E27FC236}">
                <a16:creationId xmlns:a16="http://schemas.microsoft.com/office/drawing/2014/main" id="{9A918A43-6042-1235-4139-3B4CF3CD36F8}"/>
              </a:ext>
            </a:extLst>
          </p:cNvPr>
          <p:cNvSpPr/>
          <p:nvPr/>
        </p:nvSpPr>
        <p:spPr>
          <a:xfrm>
            <a:off x="431987" y="4758296"/>
            <a:ext cx="1160271" cy="671162"/>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kumimoji="1" lang="en-US" altLang="ja-JP" sz="1200" b="1" dirty="0">
                <a:solidFill>
                  <a:schemeClr val="bg1"/>
                </a:solidFill>
                <a:latin typeface="Meiryo UI"/>
                <a:ea typeface="Meiryo UI"/>
              </a:rPr>
              <a:t>D</a:t>
            </a:r>
            <a:r>
              <a:rPr kumimoji="1" lang="en-US" altLang="ja-JP" sz="1200" b="1">
                <a:solidFill>
                  <a:schemeClr val="bg1"/>
                </a:solidFill>
                <a:latin typeface="Meiryo UI"/>
                <a:ea typeface="Meiryo UI"/>
              </a:rPr>
              <a:t> </a:t>
            </a:r>
            <a:r>
              <a:rPr kumimoji="1" lang="ja-JP" altLang="en-US" sz="1200" b="1" dirty="0">
                <a:solidFill>
                  <a:schemeClr val="bg1"/>
                </a:solidFill>
                <a:latin typeface="Meiryo UI"/>
                <a:ea typeface="Meiryo UI"/>
              </a:rPr>
              <a:t>取引額</a:t>
            </a:r>
            <a:endParaRPr kumimoji="1" lang="en-US" altLang="ja-JP" sz="1200" b="1" dirty="0">
              <a:solidFill>
                <a:schemeClr val="bg1"/>
              </a:solidFill>
              <a:latin typeface="Meiryo UI"/>
              <a:ea typeface="Meiryo UI"/>
            </a:endParaRPr>
          </a:p>
        </p:txBody>
      </p:sp>
      <p:sp>
        <p:nvSpPr>
          <p:cNvPr id="17" name="正方形/長方形 16">
            <a:extLst>
              <a:ext uri="{FF2B5EF4-FFF2-40B4-BE49-F238E27FC236}">
                <a16:creationId xmlns:a16="http://schemas.microsoft.com/office/drawing/2014/main" id="{25435F76-0783-D1E4-DD09-BB44B35EF475}"/>
              </a:ext>
            </a:extLst>
          </p:cNvPr>
          <p:cNvSpPr/>
          <p:nvPr/>
        </p:nvSpPr>
        <p:spPr>
          <a:xfrm>
            <a:off x="1714931" y="475829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百万円</a:t>
            </a:r>
            <a:endParaRPr kumimoji="1" lang="en-US" altLang="ja-JP" sz="1200" b="1" dirty="0">
              <a:solidFill>
                <a:sysClr val="windowText" lastClr="000000"/>
              </a:solidFill>
              <a:latin typeface="Meiryo UI"/>
              <a:ea typeface="Meiryo UI"/>
            </a:endParaRPr>
          </a:p>
        </p:txBody>
      </p:sp>
      <p:sp>
        <p:nvSpPr>
          <p:cNvPr id="23" name="正方形/長方形 22">
            <a:extLst>
              <a:ext uri="{FF2B5EF4-FFF2-40B4-BE49-F238E27FC236}">
                <a16:creationId xmlns:a16="http://schemas.microsoft.com/office/drawing/2014/main" id="{A0A2ADB3-D9C2-0F40-13C7-2D74FCE6E776}"/>
              </a:ext>
            </a:extLst>
          </p:cNvPr>
          <p:cNvSpPr/>
          <p:nvPr/>
        </p:nvSpPr>
        <p:spPr>
          <a:xfrm>
            <a:off x="3475561" y="475829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百万円</a:t>
            </a:r>
            <a:br>
              <a:rPr lang="en-US" altLang="ja-JP" sz="1200" b="1" dirty="0">
                <a:solidFill>
                  <a:sysClr val="windowText" lastClr="000000"/>
                </a:solidFill>
                <a:latin typeface="Meiryo UI"/>
                <a:ea typeface="Meiryo UI"/>
              </a:rPr>
            </a:br>
            <a:r>
              <a:rPr lang="ja-JP" altLang="en-US" sz="1200" b="1" dirty="0">
                <a:solidFill>
                  <a:sysClr val="windowText" lastClr="000000"/>
                </a:solidFill>
                <a:latin typeface="Meiryo UI"/>
                <a:ea typeface="Meiryo UI"/>
              </a:rPr>
              <a:t>（年平均</a:t>
            </a:r>
            <a:r>
              <a:rPr lang="en-US" altLang="ja-JP" sz="1200" b="1" dirty="0" err="1">
                <a:solidFill>
                  <a:sysClr val="windowText" lastClr="000000"/>
                </a:solidFill>
                <a:latin typeface="Meiryo UI"/>
                <a:ea typeface="Meiryo UI"/>
              </a:rPr>
              <a:t>xx%up</a:t>
            </a:r>
            <a:r>
              <a:rPr lang="ja-JP" altLang="en-US"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30" name="正方形/長方形 29">
            <a:extLst>
              <a:ext uri="{FF2B5EF4-FFF2-40B4-BE49-F238E27FC236}">
                <a16:creationId xmlns:a16="http://schemas.microsoft.com/office/drawing/2014/main" id="{BEE52026-E7CF-EEAE-E200-FD84E6CDC3FD}"/>
              </a:ext>
            </a:extLst>
          </p:cNvPr>
          <p:cNvSpPr/>
          <p:nvPr/>
        </p:nvSpPr>
        <p:spPr>
          <a:xfrm>
            <a:off x="5236192" y="4758296"/>
            <a:ext cx="4159029" cy="671162"/>
          </a:xfrm>
          <a:prstGeom prst="rect">
            <a:avLst/>
          </a:prstGeom>
          <a:noFill/>
          <a:ln>
            <a:noFill/>
          </a:ln>
        </p:spPr>
        <p:txBody>
          <a:bodyPr wrap="square" lIns="36000" rIns="36000" anchor="ctr">
            <a:noAutofit/>
          </a:bodyPr>
          <a:lstStyle/>
          <a:p>
            <a:pPr marL="139303" indent="-139303">
              <a:buFont typeface="EYInterstate" panose="02000503020000020004" pitchFamily="2" charset="0"/>
              <a:buChar char="•"/>
            </a:pPr>
            <a:r>
              <a:rPr lang="en-US" altLang="ja-JP" sz="1200" dirty="0">
                <a:solidFill>
                  <a:sysClr val="windowText" lastClr="000000"/>
                </a:solidFill>
                <a:latin typeface="Meiryo UI"/>
                <a:ea typeface="Meiryo UI"/>
              </a:rPr>
              <a:t>xxx</a:t>
            </a:r>
            <a:endParaRPr kumimoji="1" lang="en-US" altLang="ja-JP" sz="1200" dirty="0">
              <a:solidFill>
                <a:sysClr val="windowText" lastClr="000000"/>
              </a:solidFill>
              <a:latin typeface="Meiryo UI"/>
              <a:ea typeface="Meiryo UI"/>
            </a:endParaRPr>
          </a:p>
        </p:txBody>
      </p:sp>
      <p:sp>
        <p:nvSpPr>
          <p:cNvPr id="18" name="正方形/長方形 17">
            <a:extLst>
              <a:ext uri="{FF2B5EF4-FFF2-40B4-BE49-F238E27FC236}">
                <a16:creationId xmlns:a16="http://schemas.microsoft.com/office/drawing/2014/main" id="{499C99AC-D02C-C5AE-5AD5-E95F4C920126}"/>
              </a:ext>
            </a:extLst>
          </p:cNvPr>
          <p:cNvSpPr/>
          <p:nvPr/>
        </p:nvSpPr>
        <p:spPr>
          <a:xfrm>
            <a:off x="1714931" y="5489927"/>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endParaRPr kumimoji="1" lang="en-US" altLang="ja-JP" sz="1200" b="1" dirty="0">
              <a:solidFill>
                <a:sysClr val="windowText" lastClr="000000"/>
              </a:solidFill>
              <a:latin typeface="Meiryo UI"/>
              <a:ea typeface="Meiryo UI"/>
            </a:endParaRPr>
          </a:p>
        </p:txBody>
      </p:sp>
      <p:sp>
        <p:nvSpPr>
          <p:cNvPr id="24" name="正方形/長方形 23">
            <a:extLst>
              <a:ext uri="{FF2B5EF4-FFF2-40B4-BE49-F238E27FC236}">
                <a16:creationId xmlns:a16="http://schemas.microsoft.com/office/drawing/2014/main" id="{F5F52751-BD64-3B49-15C3-066A33119C05}"/>
              </a:ext>
            </a:extLst>
          </p:cNvPr>
          <p:cNvSpPr/>
          <p:nvPr/>
        </p:nvSpPr>
        <p:spPr>
          <a:xfrm>
            <a:off x="3475561" y="5489927"/>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br>
              <a:rPr lang="en-US" altLang="ja-JP" sz="1200" b="1" dirty="0">
                <a:solidFill>
                  <a:sysClr val="windowText" lastClr="000000"/>
                </a:solidFill>
                <a:latin typeface="Meiryo UI"/>
                <a:ea typeface="Meiryo UI"/>
              </a:rPr>
            </a:br>
            <a:r>
              <a:rPr lang="ja-JP" altLang="en-US" sz="1200" b="1" dirty="0">
                <a:solidFill>
                  <a:sysClr val="windowText" lastClr="000000"/>
                </a:solidFill>
                <a:latin typeface="Meiryo UI"/>
                <a:ea typeface="Meiryo UI"/>
              </a:rPr>
              <a:t>（年平均</a:t>
            </a:r>
            <a:r>
              <a:rPr lang="en-US" altLang="ja-JP" sz="1200" b="1" dirty="0" err="1">
                <a:solidFill>
                  <a:sysClr val="windowText" lastClr="000000"/>
                </a:solidFill>
                <a:latin typeface="Meiryo UI"/>
                <a:ea typeface="Meiryo UI"/>
              </a:rPr>
              <a:t>xx%up</a:t>
            </a:r>
            <a:r>
              <a:rPr lang="ja-JP" altLang="en-US"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25" name="正方形/長方形 24">
            <a:extLst>
              <a:ext uri="{FF2B5EF4-FFF2-40B4-BE49-F238E27FC236}">
                <a16:creationId xmlns:a16="http://schemas.microsoft.com/office/drawing/2014/main" id="{BDE1E614-5162-C75C-B4D7-D286E7EE6449}"/>
              </a:ext>
            </a:extLst>
          </p:cNvPr>
          <p:cNvSpPr/>
          <p:nvPr/>
        </p:nvSpPr>
        <p:spPr>
          <a:xfrm>
            <a:off x="431987" y="5489927"/>
            <a:ext cx="1160271" cy="671162"/>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kumimoji="1" lang="en-US" altLang="ja-JP" sz="1200" b="1" dirty="0">
                <a:solidFill>
                  <a:schemeClr val="bg1"/>
                </a:solidFill>
                <a:latin typeface="Meiryo UI"/>
                <a:ea typeface="Meiryo UI"/>
              </a:rPr>
              <a:t>B×C</a:t>
            </a:r>
          </a:p>
          <a:p>
            <a:pPr algn="ctr" defTabSz="914400">
              <a:lnSpc>
                <a:spcPct val="110000"/>
              </a:lnSpc>
            </a:pPr>
            <a:r>
              <a:rPr kumimoji="1" lang="ja-JP" altLang="en-US" sz="1200" b="1" dirty="0">
                <a:solidFill>
                  <a:schemeClr val="bg1"/>
                </a:solidFill>
                <a:latin typeface="Meiryo UI"/>
                <a:ea typeface="Meiryo UI"/>
              </a:rPr>
              <a:t>給与支給総額</a:t>
            </a:r>
            <a:endParaRPr kumimoji="1" lang="en-US" altLang="ja-JP" sz="1200" b="1" dirty="0">
              <a:solidFill>
                <a:schemeClr val="bg1"/>
              </a:solidFill>
              <a:latin typeface="Meiryo UI"/>
              <a:ea typeface="Meiryo UI"/>
            </a:endParaRPr>
          </a:p>
        </p:txBody>
      </p:sp>
      <p:sp>
        <p:nvSpPr>
          <p:cNvPr id="31" name="正方形/長方形 30">
            <a:extLst>
              <a:ext uri="{FF2B5EF4-FFF2-40B4-BE49-F238E27FC236}">
                <a16:creationId xmlns:a16="http://schemas.microsoft.com/office/drawing/2014/main" id="{A627277E-29CB-7026-AB29-3217F67955CE}"/>
              </a:ext>
            </a:extLst>
          </p:cNvPr>
          <p:cNvSpPr/>
          <p:nvPr/>
        </p:nvSpPr>
        <p:spPr>
          <a:xfrm>
            <a:off x="5236192" y="5489927"/>
            <a:ext cx="4159029" cy="671162"/>
          </a:xfrm>
          <a:prstGeom prst="rect">
            <a:avLst/>
          </a:prstGeom>
          <a:noFill/>
          <a:ln>
            <a:noFill/>
          </a:ln>
        </p:spPr>
        <p:txBody>
          <a:bodyPr wrap="square" lIns="36000" rIns="36000" anchor="ctr">
            <a:noAutofit/>
          </a:bodyPr>
          <a:lstStyle/>
          <a:p>
            <a:pPr marL="139303" indent="-139303">
              <a:buFont typeface="EYInterstate" panose="02000503020000020004" pitchFamily="2" charset="0"/>
              <a:buChar char="•"/>
            </a:pPr>
            <a:r>
              <a:rPr lang="en-US" altLang="ja-JP" sz="1200" dirty="0">
                <a:solidFill>
                  <a:sysClr val="windowText" lastClr="000000"/>
                </a:solidFill>
                <a:latin typeface="Meiryo UI"/>
                <a:ea typeface="Meiryo UI"/>
              </a:rPr>
              <a:t>xxx</a:t>
            </a:r>
            <a:endParaRPr kumimoji="1" lang="en-US" altLang="ja-JP" sz="1200" dirty="0">
              <a:solidFill>
                <a:sysClr val="windowText" lastClr="000000"/>
              </a:solidFill>
              <a:latin typeface="Meiryo UI"/>
              <a:ea typeface="Meiryo UI"/>
            </a:endParaRPr>
          </a:p>
        </p:txBody>
      </p:sp>
      <p:sp>
        <p:nvSpPr>
          <p:cNvPr id="32" name="正方形/長方形 31">
            <a:extLst>
              <a:ext uri="{FF2B5EF4-FFF2-40B4-BE49-F238E27FC236}">
                <a16:creationId xmlns:a16="http://schemas.microsoft.com/office/drawing/2014/main" id="{64505171-8650-B7FF-4B0B-DBF9CBF6E555}"/>
              </a:ext>
            </a:extLst>
          </p:cNvPr>
          <p:cNvSpPr/>
          <p:nvPr/>
        </p:nvSpPr>
        <p:spPr>
          <a:xfrm>
            <a:off x="431987" y="2563406"/>
            <a:ext cx="1160271" cy="671162"/>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en-US" altLang="ja-JP" sz="1200" b="1" dirty="0">
                <a:solidFill>
                  <a:schemeClr val="bg1"/>
                </a:solidFill>
                <a:latin typeface="Meiryo UI"/>
                <a:ea typeface="Meiryo UI"/>
              </a:rPr>
              <a:t>A </a:t>
            </a:r>
            <a:r>
              <a:rPr lang="ja-JP" altLang="en-US" sz="1200" b="1" dirty="0">
                <a:solidFill>
                  <a:schemeClr val="bg1"/>
                </a:solidFill>
                <a:latin typeface="Meiryo UI"/>
                <a:ea typeface="Meiryo UI"/>
              </a:rPr>
              <a:t>労働</a:t>
            </a:r>
            <a:r>
              <a:rPr lang="ja-JP" altLang="en-US" sz="1200" b="1">
                <a:solidFill>
                  <a:schemeClr val="bg1"/>
                </a:solidFill>
                <a:latin typeface="Meiryo UI"/>
                <a:ea typeface="Meiryo UI"/>
              </a:rPr>
              <a:t>生産性</a:t>
            </a:r>
            <a:endParaRPr kumimoji="1" lang="en-US" altLang="ja-JP" sz="1200" b="1" dirty="0">
              <a:solidFill>
                <a:schemeClr val="bg1"/>
              </a:solidFill>
              <a:latin typeface="Meiryo UI"/>
              <a:ea typeface="Meiryo UI"/>
            </a:endParaRPr>
          </a:p>
        </p:txBody>
      </p:sp>
      <p:sp>
        <p:nvSpPr>
          <p:cNvPr id="33" name="正方形/長方形 32">
            <a:extLst>
              <a:ext uri="{FF2B5EF4-FFF2-40B4-BE49-F238E27FC236}">
                <a16:creationId xmlns:a16="http://schemas.microsoft.com/office/drawing/2014/main" id="{AF485FFF-AF93-E7A3-8F41-7CDB4EB0C053}"/>
              </a:ext>
            </a:extLst>
          </p:cNvPr>
          <p:cNvSpPr/>
          <p:nvPr/>
        </p:nvSpPr>
        <p:spPr>
          <a:xfrm>
            <a:off x="1714931" y="256340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dirty="0">
                <a:solidFill>
                  <a:sysClr val="windowText" lastClr="000000"/>
                </a:solidFill>
                <a:latin typeface="Meiryo UI"/>
                <a:ea typeface="Meiryo UI"/>
              </a:rPr>
              <a:t>千円</a:t>
            </a:r>
            <a:endParaRPr kumimoji="1" lang="en-US" altLang="ja-JP" sz="1200" b="1" dirty="0">
              <a:solidFill>
                <a:sysClr val="windowText" lastClr="000000"/>
              </a:solidFill>
              <a:latin typeface="Meiryo UI"/>
              <a:ea typeface="Meiryo UI"/>
            </a:endParaRPr>
          </a:p>
        </p:txBody>
      </p:sp>
      <p:sp>
        <p:nvSpPr>
          <p:cNvPr id="34" name="正方形/長方形 33">
            <a:extLst>
              <a:ext uri="{FF2B5EF4-FFF2-40B4-BE49-F238E27FC236}">
                <a16:creationId xmlns:a16="http://schemas.microsoft.com/office/drawing/2014/main" id="{3C69D037-5DD8-75A4-DF4A-1DB958F06C20}"/>
              </a:ext>
            </a:extLst>
          </p:cNvPr>
          <p:cNvSpPr/>
          <p:nvPr/>
        </p:nvSpPr>
        <p:spPr>
          <a:xfrm>
            <a:off x="3475561" y="2563406"/>
            <a:ext cx="1578459" cy="671162"/>
          </a:xfrm>
          <a:prstGeom prst="rect">
            <a:avLst/>
          </a:prstGeom>
          <a:noFill/>
          <a:ln>
            <a:noFill/>
          </a:ln>
        </p:spPr>
        <p:txBody>
          <a:bodyPr wrap="square" lIns="36000" rIns="36000" anchor="ctr">
            <a:noAutofit/>
          </a:bodyPr>
          <a:lstStyle/>
          <a:p>
            <a:pPr algn="ctr" defTabSz="914400">
              <a:lnSpc>
                <a:spcPct val="110000"/>
              </a:lnSpc>
            </a:pPr>
            <a:r>
              <a:rPr lang="en-US" altLang="ja-JP" sz="1200" b="1" dirty="0">
                <a:solidFill>
                  <a:sysClr val="windowText" lastClr="000000"/>
                </a:solidFill>
                <a:latin typeface="Meiryo UI"/>
                <a:ea typeface="Meiryo UI"/>
              </a:rPr>
              <a:t>xxx</a:t>
            </a:r>
            <a:r>
              <a:rPr lang="ja-JP" altLang="en-US" sz="1200" b="1">
                <a:solidFill>
                  <a:sysClr val="windowText" lastClr="000000"/>
                </a:solidFill>
                <a:latin typeface="Meiryo UI"/>
                <a:ea typeface="Meiryo UI"/>
              </a:rPr>
              <a:t>千円</a:t>
            </a:r>
            <a:br>
              <a:rPr lang="en-US" altLang="ja-JP" sz="1200" b="1" dirty="0">
                <a:solidFill>
                  <a:sysClr val="windowText" lastClr="000000"/>
                </a:solidFill>
                <a:latin typeface="Meiryo UI"/>
                <a:ea typeface="Meiryo UI"/>
              </a:rPr>
            </a:br>
            <a:r>
              <a:rPr lang="ja-JP" altLang="en-US" sz="1200" b="1" dirty="0">
                <a:solidFill>
                  <a:sysClr val="windowText" lastClr="000000"/>
                </a:solidFill>
                <a:latin typeface="Meiryo UI"/>
                <a:ea typeface="Meiryo UI"/>
              </a:rPr>
              <a:t>（年平均</a:t>
            </a:r>
            <a:r>
              <a:rPr lang="en-US" altLang="ja-JP" sz="1200" b="1" dirty="0">
                <a:solidFill>
                  <a:sysClr val="windowText" lastClr="000000"/>
                </a:solidFill>
                <a:latin typeface="Meiryo UI"/>
                <a:ea typeface="Meiryo UI"/>
              </a:rPr>
              <a:t>5%up</a:t>
            </a:r>
            <a:r>
              <a:rPr lang="ja-JP" altLang="en-US" sz="1200" b="1" dirty="0">
                <a:solidFill>
                  <a:sysClr val="windowText" lastClr="000000"/>
                </a:solidFill>
                <a:latin typeface="Meiryo UI"/>
                <a:ea typeface="Meiryo UI"/>
              </a:rPr>
              <a:t>）</a:t>
            </a:r>
            <a:endParaRPr kumimoji="1" lang="en-US" altLang="ja-JP" sz="1200" b="1" dirty="0">
              <a:solidFill>
                <a:sysClr val="windowText" lastClr="000000"/>
              </a:solidFill>
              <a:latin typeface="Meiryo UI"/>
              <a:ea typeface="Meiryo UI"/>
            </a:endParaRPr>
          </a:p>
        </p:txBody>
      </p:sp>
      <p:sp>
        <p:nvSpPr>
          <p:cNvPr id="35" name="正方形/長方形 34">
            <a:extLst>
              <a:ext uri="{FF2B5EF4-FFF2-40B4-BE49-F238E27FC236}">
                <a16:creationId xmlns:a16="http://schemas.microsoft.com/office/drawing/2014/main" id="{5BAA3385-3D87-582B-69F0-11385CDD4695}"/>
              </a:ext>
            </a:extLst>
          </p:cNvPr>
          <p:cNvSpPr/>
          <p:nvPr/>
        </p:nvSpPr>
        <p:spPr>
          <a:xfrm>
            <a:off x="5236192" y="2563406"/>
            <a:ext cx="4159029" cy="671162"/>
          </a:xfrm>
          <a:prstGeom prst="rect">
            <a:avLst/>
          </a:prstGeom>
          <a:noFill/>
          <a:ln>
            <a:noFill/>
          </a:ln>
        </p:spPr>
        <p:txBody>
          <a:bodyPr wrap="square" lIns="36000" rIns="36000" anchor="ctr">
            <a:noAutofit/>
          </a:bodyPr>
          <a:lstStyle/>
          <a:p>
            <a:pPr marL="139303" indent="-139303">
              <a:buFont typeface="EYInterstate" panose="02000503020000020004" pitchFamily="2" charset="0"/>
              <a:buChar char="•"/>
            </a:pPr>
            <a:r>
              <a:rPr lang="ja-JP" altLang="en-US" sz="1200" dirty="0">
                <a:solidFill>
                  <a:sysClr val="windowText" lastClr="000000"/>
                </a:solidFill>
                <a:latin typeface="Meiryo UI"/>
                <a:ea typeface="Meiryo UI"/>
              </a:rPr>
              <a:t>前述の通り、補助事業の売上向上・省力化効果により年平均</a:t>
            </a:r>
            <a:r>
              <a:rPr lang="en-US" altLang="ja-JP" sz="1200" dirty="0">
                <a:solidFill>
                  <a:sysClr val="windowText" lastClr="000000"/>
                </a:solidFill>
                <a:latin typeface="Meiryo UI"/>
                <a:ea typeface="Meiryo UI"/>
              </a:rPr>
              <a:t>5%</a:t>
            </a:r>
            <a:r>
              <a:rPr lang="ja-JP" altLang="en-US" sz="1200">
                <a:solidFill>
                  <a:sysClr val="windowText" lastClr="000000"/>
                </a:solidFill>
                <a:latin typeface="Meiryo UI"/>
                <a:ea typeface="Meiryo UI"/>
              </a:rPr>
              <a:t>の</a:t>
            </a:r>
            <a:r>
              <a:rPr lang="ja-JP" altLang="en-US" sz="1200" dirty="0">
                <a:solidFill>
                  <a:sysClr val="windowText" lastClr="000000"/>
                </a:solidFill>
                <a:latin typeface="Meiryo UI"/>
                <a:ea typeface="Meiryo UI"/>
              </a:rPr>
              <a:t>労働生産性</a:t>
            </a:r>
            <a:r>
              <a:rPr lang="ja-JP" altLang="en-US" sz="1200">
                <a:solidFill>
                  <a:sysClr val="windowText" lastClr="000000"/>
                </a:solidFill>
                <a:latin typeface="Meiryo UI"/>
                <a:ea typeface="Meiryo UI"/>
              </a:rPr>
              <a:t>の伸びを想定</a:t>
            </a:r>
            <a:endParaRPr kumimoji="1" lang="en-US" altLang="ja-JP" sz="1200" dirty="0">
              <a:solidFill>
                <a:sysClr val="windowText" lastClr="000000"/>
              </a:solidFill>
              <a:latin typeface="Meiryo UI"/>
              <a:ea typeface="Meiryo UI"/>
            </a:endParaRPr>
          </a:p>
        </p:txBody>
      </p:sp>
      <p:sp>
        <p:nvSpPr>
          <p:cNvPr id="58" name="フリーフォーム: 図形 57">
            <a:extLst>
              <a:ext uri="{FF2B5EF4-FFF2-40B4-BE49-F238E27FC236}">
                <a16:creationId xmlns:a16="http://schemas.microsoft.com/office/drawing/2014/main" id="{4561781E-4F49-C36B-D25F-ECA61B08A2FA}"/>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59" name="フリーフォーム: 図形 58">
            <a:extLst>
              <a:ext uri="{FF2B5EF4-FFF2-40B4-BE49-F238E27FC236}">
                <a16:creationId xmlns:a16="http://schemas.microsoft.com/office/drawing/2014/main" id="{A97D8C28-07C9-0AC8-8B2D-DEEB399ED03C}"/>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60" name="フリーフォーム: 図形 59">
            <a:extLst>
              <a:ext uri="{FF2B5EF4-FFF2-40B4-BE49-F238E27FC236}">
                <a16:creationId xmlns:a16="http://schemas.microsoft.com/office/drawing/2014/main" id="{745233F8-11D2-10DC-B6FA-1659000FBA96}"/>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地域への波及効果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sp>
        <p:nvSpPr>
          <p:cNvPr id="61" name="フリーフォーム: 図形 60">
            <a:extLst>
              <a:ext uri="{FF2B5EF4-FFF2-40B4-BE49-F238E27FC236}">
                <a16:creationId xmlns:a16="http://schemas.microsoft.com/office/drawing/2014/main" id="{99B7B542-9FF3-0C00-C8CA-64FE9A01CC99}"/>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62" name="フリーフォーム: 図形 61">
            <a:extLst>
              <a:ext uri="{FF2B5EF4-FFF2-40B4-BE49-F238E27FC236}">
                <a16:creationId xmlns:a16="http://schemas.microsoft.com/office/drawing/2014/main" id="{A0D74967-41CD-225A-FE5F-E183A325C000}"/>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cxnSp>
        <p:nvCxnSpPr>
          <p:cNvPr id="63" name="直線コネクタ 62">
            <a:extLst>
              <a:ext uri="{FF2B5EF4-FFF2-40B4-BE49-F238E27FC236}">
                <a16:creationId xmlns:a16="http://schemas.microsoft.com/office/drawing/2014/main" id="{7F4AD7AF-C5D0-339A-0943-C7C2351C93C1}"/>
              </a:ext>
            </a:extLst>
          </p:cNvPr>
          <p:cNvCxnSpPr>
            <a:cxnSpLocks/>
          </p:cNvCxnSpPr>
          <p:nvPr/>
        </p:nvCxnSpPr>
        <p:spPr>
          <a:xfrm flipH="1">
            <a:off x="1592258" y="3231835"/>
            <a:ext cx="7802963"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FC87E267-F44C-074E-16FF-42A4830ECF6E}"/>
              </a:ext>
            </a:extLst>
          </p:cNvPr>
          <p:cNvCxnSpPr>
            <a:cxnSpLocks/>
          </p:cNvCxnSpPr>
          <p:nvPr/>
        </p:nvCxnSpPr>
        <p:spPr>
          <a:xfrm flipH="1">
            <a:off x="1592258" y="3967943"/>
            <a:ext cx="7802963"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1EDACC5E-C334-CB73-6CDD-A80055329110}"/>
              </a:ext>
            </a:extLst>
          </p:cNvPr>
          <p:cNvCxnSpPr>
            <a:cxnSpLocks/>
          </p:cNvCxnSpPr>
          <p:nvPr/>
        </p:nvCxnSpPr>
        <p:spPr>
          <a:xfrm flipH="1">
            <a:off x="1592258" y="4695856"/>
            <a:ext cx="7802963"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A38B14AF-4389-7BD7-56E3-3F7CCF64005D}"/>
              </a:ext>
            </a:extLst>
          </p:cNvPr>
          <p:cNvCxnSpPr>
            <a:cxnSpLocks/>
          </p:cNvCxnSpPr>
          <p:nvPr/>
        </p:nvCxnSpPr>
        <p:spPr>
          <a:xfrm flipH="1">
            <a:off x="1592258" y="5425509"/>
            <a:ext cx="7802963" cy="32205"/>
          </a:xfrm>
          <a:prstGeom prst="line">
            <a:avLst/>
          </a:prstGeom>
          <a:ln w="12700">
            <a:solidFill>
              <a:schemeClr val="bg1">
                <a:lumMod val="6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057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8FE6BEC1-9B83-AB03-12A1-51C60186A0E3}"/>
              </a:ext>
            </a:extLst>
          </p:cNvPr>
          <p:cNvSpPr>
            <a:spLocks noGrp="1"/>
          </p:cNvSpPr>
          <p:nvPr>
            <p:ph type="title"/>
          </p:nvPr>
        </p:nvSpPr>
        <p:spPr>
          <a:xfrm>
            <a:off x="511875" y="242563"/>
            <a:ext cx="8883347" cy="166199"/>
          </a:xfrm>
        </p:spPr>
        <p:txBody>
          <a:bodyPr vert="horz"/>
          <a:lstStyle/>
          <a:p>
            <a:r>
              <a:rPr lang="ja-JP" altLang="en-US" dirty="0"/>
              <a:t>３</a:t>
            </a:r>
            <a:r>
              <a:rPr lang="en-US" altLang="ja-JP" sz="1200" dirty="0"/>
              <a:t>.</a:t>
            </a:r>
            <a:r>
              <a:rPr lang="ja-JP" altLang="en-US" sz="1200" dirty="0"/>
              <a:t>地域への波及効果／参加企業や地域企業への波及効果</a:t>
            </a:r>
            <a:endParaRPr lang="ja-JP" altLang="en-US" dirty="0"/>
          </a:p>
        </p:txBody>
      </p:sp>
      <p:sp>
        <p:nvSpPr>
          <p:cNvPr id="4" name="テキスト プレースホルダー 3">
            <a:extLst>
              <a:ext uri="{FF2B5EF4-FFF2-40B4-BE49-F238E27FC236}">
                <a16:creationId xmlns:a16="http://schemas.microsoft.com/office/drawing/2014/main" id="{D5719852-57D2-4F4C-BFD0-2E77B8AFF98D}"/>
              </a:ext>
            </a:extLst>
          </p:cNvPr>
          <p:cNvSpPr>
            <a:spLocks noGrp="1"/>
          </p:cNvSpPr>
          <p:nvPr>
            <p:ph type="body" sz="quarter" idx="15"/>
          </p:nvPr>
        </p:nvSpPr>
        <p:spPr/>
        <p:txBody>
          <a:bodyPr/>
          <a:lstStyle/>
          <a:p>
            <a:endParaRPr lang="ja-JP" altLang="en-US"/>
          </a:p>
        </p:txBody>
      </p:sp>
      <p:sp>
        <p:nvSpPr>
          <p:cNvPr id="7" name="正方形/長方形 6">
            <a:extLst>
              <a:ext uri="{FF2B5EF4-FFF2-40B4-BE49-F238E27FC236}">
                <a16:creationId xmlns:a16="http://schemas.microsoft.com/office/drawing/2014/main" id="{FBF499B7-662F-EDC6-96D5-ABCD2D5E55E7}"/>
              </a:ext>
            </a:extLst>
          </p:cNvPr>
          <p:cNvSpPr/>
          <p:nvPr/>
        </p:nvSpPr>
        <p:spPr>
          <a:xfrm>
            <a:off x="510778" y="1263355"/>
            <a:ext cx="8884444" cy="793399"/>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リーダーシップの発揮により、参加企業や地域企業への波及効果、連携による相乗効果が見込まれる取組であることを記載ください（主にコンソーシアム形式の場合を想定）</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コンソーシアム以外の場合においても、バリューチェーン・ビジネスモデル等で構造とともに関連する事業者を示していただき、自社と関連のある事業者との取引増加等の地域への波及効果を記載ください</a:t>
            </a:r>
          </a:p>
        </p:txBody>
      </p:sp>
      <p:sp>
        <p:nvSpPr>
          <p:cNvPr id="10" name="L 字 9">
            <a:extLst>
              <a:ext uri="{FF2B5EF4-FFF2-40B4-BE49-F238E27FC236}">
                <a16:creationId xmlns:a16="http://schemas.microsoft.com/office/drawing/2014/main" id="{8866EEDF-9BE1-F1F6-B8D0-323C67926333}"/>
              </a:ext>
            </a:extLst>
          </p:cNvPr>
          <p:cNvSpPr/>
          <p:nvPr/>
        </p:nvSpPr>
        <p:spPr>
          <a:xfrm flipH="1" flipV="1">
            <a:off x="415923" y="3167592"/>
            <a:ext cx="7162881" cy="1392133"/>
          </a:xfrm>
          <a:prstGeom prst="corner">
            <a:avLst>
              <a:gd name="adj1" fmla="val 45547"/>
              <a:gd name="adj2" fmla="val 123747"/>
            </a:avLst>
          </a:prstGeom>
          <a:solidFill>
            <a:schemeClr val="accent4">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grpSp>
        <p:nvGrpSpPr>
          <p:cNvPr id="11" name="グループ化 10">
            <a:extLst>
              <a:ext uri="{FF2B5EF4-FFF2-40B4-BE49-F238E27FC236}">
                <a16:creationId xmlns:a16="http://schemas.microsoft.com/office/drawing/2014/main" id="{17CDD5BC-B937-FA6F-1894-D856E27EC2D6}"/>
              </a:ext>
            </a:extLst>
          </p:cNvPr>
          <p:cNvGrpSpPr/>
          <p:nvPr/>
        </p:nvGrpSpPr>
        <p:grpSpPr>
          <a:xfrm>
            <a:off x="527759" y="2508398"/>
            <a:ext cx="1122079" cy="1790848"/>
            <a:chOff x="1275544" y="2543914"/>
            <a:chExt cx="1122079" cy="1790848"/>
          </a:xfrm>
        </p:grpSpPr>
        <p:sp>
          <p:nvSpPr>
            <p:cNvPr id="12" name="正方形/長方形 11">
              <a:extLst>
                <a:ext uri="{FF2B5EF4-FFF2-40B4-BE49-F238E27FC236}">
                  <a16:creationId xmlns:a16="http://schemas.microsoft.com/office/drawing/2014/main" id="{88F1E760-5AA9-F2EF-5A55-D1522EEE92C9}"/>
                </a:ext>
              </a:extLst>
            </p:cNvPr>
            <p:cNvSpPr/>
            <p:nvPr/>
          </p:nvSpPr>
          <p:spPr>
            <a:xfrm>
              <a:off x="1275544" y="3301391"/>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13" name="正方形/長方形 12">
              <a:extLst>
                <a:ext uri="{FF2B5EF4-FFF2-40B4-BE49-F238E27FC236}">
                  <a16:creationId xmlns:a16="http://schemas.microsoft.com/office/drawing/2014/main" id="{72A778B0-35A0-B0CB-CD1D-CF802B338F83}"/>
                </a:ext>
              </a:extLst>
            </p:cNvPr>
            <p:cNvSpPr/>
            <p:nvPr/>
          </p:nvSpPr>
          <p:spPr>
            <a:xfrm>
              <a:off x="1275544" y="3884718"/>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14" name="正方形/長方形 13">
              <a:extLst>
                <a:ext uri="{FF2B5EF4-FFF2-40B4-BE49-F238E27FC236}">
                  <a16:creationId xmlns:a16="http://schemas.microsoft.com/office/drawing/2014/main" id="{AF5309D7-4BDC-C482-4798-CF9C7F825F7E}"/>
                </a:ext>
              </a:extLst>
            </p:cNvPr>
            <p:cNvSpPr/>
            <p:nvPr/>
          </p:nvSpPr>
          <p:spPr>
            <a:xfrm>
              <a:off x="1275544" y="2543914"/>
              <a:ext cx="1122079"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材料メーカー</a:t>
              </a:r>
              <a:endParaRPr kumimoji="1" lang="en-US" altLang="ja-JP"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工具メーカー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grpSp>
      <p:grpSp>
        <p:nvGrpSpPr>
          <p:cNvPr id="15" name="グループ化 14">
            <a:extLst>
              <a:ext uri="{FF2B5EF4-FFF2-40B4-BE49-F238E27FC236}">
                <a16:creationId xmlns:a16="http://schemas.microsoft.com/office/drawing/2014/main" id="{8BA785D3-5A29-7205-E663-9F5FED84FF55}"/>
              </a:ext>
            </a:extLst>
          </p:cNvPr>
          <p:cNvGrpSpPr/>
          <p:nvPr/>
        </p:nvGrpSpPr>
        <p:grpSpPr>
          <a:xfrm>
            <a:off x="2462797" y="2863188"/>
            <a:ext cx="1122080" cy="1436058"/>
            <a:chOff x="2949360" y="2898704"/>
            <a:chExt cx="1122080" cy="1436058"/>
          </a:xfrm>
        </p:grpSpPr>
        <p:sp>
          <p:nvSpPr>
            <p:cNvPr id="16" name="正方形/長方形 15">
              <a:extLst>
                <a:ext uri="{FF2B5EF4-FFF2-40B4-BE49-F238E27FC236}">
                  <a16:creationId xmlns:a16="http://schemas.microsoft.com/office/drawing/2014/main" id="{4EB7257F-9F66-5FC2-CA4C-D3573525C904}"/>
                </a:ext>
              </a:extLst>
            </p:cNvPr>
            <p:cNvSpPr/>
            <p:nvPr/>
          </p:nvSpPr>
          <p:spPr>
            <a:xfrm>
              <a:off x="2949360" y="3301391"/>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17" name="正方形/長方形 16">
              <a:extLst>
                <a:ext uri="{FF2B5EF4-FFF2-40B4-BE49-F238E27FC236}">
                  <a16:creationId xmlns:a16="http://schemas.microsoft.com/office/drawing/2014/main" id="{E70F719E-4C5E-0468-9604-A11BF5C6DA17}"/>
                </a:ext>
              </a:extLst>
            </p:cNvPr>
            <p:cNvSpPr/>
            <p:nvPr/>
          </p:nvSpPr>
          <p:spPr>
            <a:xfrm>
              <a:off x="2949360" y="3884718"/>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18" name="正方形/長方形 17">
              <a:extLst>
                <a:ext uri="{FF2B5EF4-FFF2-40B4-BE49-F238E27FC236}">
                  <a16:creationId xmlns:a16="http://schemas.microsoft.com/office/drawing/2014/main" id="{9482674A-BA9F-B9DD-2147-148DBCEEBAFD}"/>
                </a:ext>
              </a:extLst>
            </p:cNvPr>
            <p:cNvSpPr/>
            <p:nvPr/>
          </p:nvSpPr>
          <p:spPr>
            <a:xfrm>
              <a:off x="2949361" y="2898704"/>
              <a:ext cx="1122079" cy="26940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３次メーカー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grpSp>
      <p:grpSp>
        <p:nvGrpSpPr>
          <p:cNvPr id="19" name="グループ化 18">
            <a:extLst>
              <a:ext uri="{FF2B5EF4-FFF2-40B4-BE49-F238E27FC236}">
                <a16:creationId xmlns:a16="http://schemas.microsoft.com/office/drawing/2014/main" id="{873BADB9-2CEC-E163-3905-80B6B72B87CC}"/>
              </a:ext>
            </a:extLst>
          </p:cNvPr>
          <p:cNvGrpSpPr/>
          <p:nvPr/>
        </p:nvGrpSpPr>
        <p:grpSpPr>
          <a:xfrm>
            <a:off x="4397836" y="2863188"/>
            <a:ext cx="1122079" cy="1436058"/>
            <a:chOff x="4623177" y="2898704"/>
            <a:chExt cx="1122079" cy="1436058"/>
          </a:xfrm>
        </p:grpSpPr>
        <p:sp>
          <p:nvSpPr>
            <p:cNvPr id="20" name="正方形/長方形 19">
              <a:extLst>
                <a:ext uri="{FF2B5EF4-FFF2-40B4-BE49-F238E27FC236}">
                  <a16:creationId xmlns:a16="http://schemas.microsoft.com/office/drawing/2014/main" id="{881CB7C7-F1E9-77ED-5C41-6BB6256E9F42}"/>
                </a:ext>
              </a:extLst>
            </p:cNvPr>
            <p:cNvSpPr/>
            <p:nvPr/>
          </p:nvSpPr>
          <p:spPr>
            <a:xfrm>
              <a:off x="4623177" y="3301391"/>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21" name="正方形/長方形 20">
              <a:extLst>
                <a:ext uri="{FF2B5EF4-FFF2-40B4-BE49-F238E27FC236}">
                  <a16:creationId xmlns:a16="http://schemas.microsoft.com/office/drawing/2014/main" id="{63796E1A-9E83-C139-78B3-381F4850256F}"/>
                </a:ext>
              </a:extLst>
            </p:cNvPr>
            <p:cNvSpPr/>
            <p:nvPr/>
          </p:nvSpPr>
          <p:spPr>
            <a:xfrm>
              <a:off x="4623177" y="3884718"/>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22" name="正方形/長方形 21">
              <a:extLst>
                <a:ext uri="{FF2B5EF4-FFF2-40B4-BE49-F238E27FC236}">
                  <a16:creationId xmlns:a16="http://schemas.microsoft.com/office/drawing/2014/main" id="{EF2CBF38-EFBF-6FDC-166F-3A96A3DEE228}"/>
                </a:ext>
              </a:extLst>
            </p:cNvPr>
            <p:cNvSpPr/>
            <p:nvPr/>
          </p:nvSpPr>
          <p:spPr>
            <a:xfrm>
              <a:off x="4623177" y="2898704"/>
              <a:ext cx="1122079" cy="26940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２次メーカー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grpSp>
      <p:grpSp>
        <p:nvGrpSpPr>
          <p:cNvPr id="23" name="グループ化 22">
            <a:extLst>
              <a:ext uri="{FF2B5EF4-FFF2-40B4-BE49-F238E27FC236}">
                <a16:creationId xmlns:a16="http://schemas.microsoft.com/office/drawing/2014/main" id="{85133E08-7524-EA83-3624-BA539F48BC97}"/>
              </a:ext>
            </a:extLst>
          </p:cNvPr>
          <p:cNvGrpSpPr/>
          <p:nvPr/>
        </p:nvGrpSpPr>
        <p:grpSpPr>
          <a:xfrm>
            <a:off x="6332874" y="2863188"/>
            <a:ext cx="1122079" cy="1436057"/>
            <a:chOff x="6296993" y="2898704"/>
            <a:chExt cx="1122079" cy="1436057"/>
          </a:xfrm>
        </p:grpSpPr>
        <p:sp>
          <p:nvSpPr>
            <p:cNvPr id="24" name="正方形/長方形 23">
              <a:extLst>
                <a:ext uri="{FF2B5EF4-FFF2-40B4-BE49-F238E27FC236}">
                  <a16:creationId xmlns:a16="http://schemas.microsoft.com/office/drawing/2014/main" id="{F3F40583-CDA6-7FEF-0FA5-8B89BB769FE5}"/>
                </a:ext>
              </a:extLst>
            </p:cNvPr>
            <p:cNvSpPr/>
            <p:nvPr/>
          </p:nvSpPr>
          <p:spPr>
            <a:xfrm>
              <a:off x="6296993" y="3301390"/>
              <a:ext cx="1122079" cy="10333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b="0" i="0" u="none" strike="noStrike" kern="100" dirty="0">
                  <a:solidFill>
                    <a:srgbClr val="000000"/>
                  </a:solidFill>
                  <a:effectLst/>
                  <a:latin typeface="Meiryo UI" panose="020B0604030504040204" pitchFamily="50" charset="-128"/>
                  <a:ea typeface="Meiryo UI" panose="020B0604030504040204" pitchFamily="50" charset="-128"/>
                </a:rPr>
                <a:t>xx</a:t>
              </a:r>
              <a:r>
                <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25" name="正方形/長方形 24">
              <a:extLst>
                <a:ext uri="{FF2B5EF4-FFF2-40B4-BE49-F238E27FC236}">
                  <a16:creationId xmlns:a16="http://schemas.microsoft.com/office/drawing/2014/main" id="{CF92B1E0-FAA9-D17C-3041-E1CE13EFE0B0}"/>
                </a:ext>
              </a:extLst>
            </p:cNvPr>
            <p:cNvSpPr/>
            <p:nvPr/>
          </p:nvSpPr>
          <p:spPr>
            <a:xfrm>
              <a:off x="6296993" y="2898704"/>
              <a:ext cx="1122079" cy="26940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１次メーカー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BE1C8F6D-E6DF-DA6A-BD9D-846623AC4002}"/>
              </a:ext>
            </a:extLst>
          </p:cNvPr>
          <p:cNvGrpSpPr/>
          <p:nvPr/>
        </p:nvGrpSpPr>
        <p:grpSpPr>
          <a:xfrm>
            <a:off x="8267912" y="2508398"/>
            <a:ext cx="1122082" cy="1790848"/>
            <a:chOff x="8267912" y="2543914"/>
            <a:chExt cx="1122082" cy="1790848"/>
          </a:xfrm>
        </p:grpSpPr>
        <p:sp>
          <p:nvSpPr>
            <p:cNvPr id="27" name="正方形/長方形 26">
              <a:extLst>
                <a:ext uri="{FF2B5EF4-FFF2-40B4-BE49-F238E27FC236}">
                  <a16:creationId xmlns:a16="http://schemas.microsoft.com/office/drawing/2014/main" id="{0E19A2C0-A961-FD8F-DDF7-1669F66E96A3}"/>
                </a:ext>
              </a:extLst>
            </p:cNvPr>
            <p:cNvSpPr/>
            <p:nvPr/>
          </p:nvSpPr>
          <p:spPr>
            <a:xfrm>
              <a:off x="8267915" y="3301391"/>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28" name="正方形/長方形 27">
              <a:extLst>
                <a:ext uri="{FF2B5EF4-FFF2-40B4-BE49-F238E27FC236}">
                  <a16:creationId xmlns:a16="http://schemas.microsoft.com/office/drawing/2014/main" id="{7EE4C611-C735-433B-8324-6C77DA4F198E}"/>
                </a:ext>
              </a:extLst>
            </p:cNvPr>
            <p:cNvSpPr/>
            <p:nvPr/>
          </p:nvSpPr>
          <p:spPr>
            <a:xfrm>
              <a:off x="8267915" y="3884718"/>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29" name="正方形/長方形 28">
              <a:extLst>
                <a:ext uri="{FF2B5EF4-FFF2-40B4-BE49-F238E27FC236}">
                  <a16:creationId xmlns:a16="http://schemas.microsoft.com/office/drawing/2014/main" id="{89F72D08-8E0B-481E-3C51-01BDD5ECC2BA}"/>
                </a:ext>
              </a:extLst>
            </p:cNvPr>
            <p:cNvSpPr/>
            <p:nvPr/>
          </p:nvSpPr>
          <p:spPr>
            <a:xfrm>
              <a:off x="8267912" y="2543914"/>
              <a:ext cx="1122079"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lang="ja-JP" altLang="en-US" sz="1200" b="1" i="0" u="none" strike="noStrike" dirty="0">
                  <a:solidFill>
                    <a:schemeClr val="bg1"/>
                  </a:solidFill>
                  <a:effectLst/>
                  <a:latin typeface="Arial" panose="020B0604020202020204" pitchFamily="34" charset="0"/>
                  <a:ea typeface="Meiryo UI" panose="020B0604030504040204" pitchFamily="50" charset="-128"/>
                </a:rPr>
                <a:t>完成車</a:t>
              </a:r>
              <a:endParaRPr lang="en-US" altLang="ja-JP" sz="1200" b="1" i="0" u="none" strike="noStrike" dirty="0">
                <a:solidFill>
                  <a:schemeClr val="bg1"/>
                </a:solidFill>
                <a:effectLst/>
                <a:latin typeface="Arial" panose="020B0604020202020204" pitchFamily="34" charset="0"/>
                <a:ea typeface="Meiryo UI" panose="020B0604030504040204" pitchFamily="50" charset="-128"/>
              </a:endParaRPr>
            </a:p>
            <a:p>
              <a:pPr marL="0" marR="45720" indent="128016" algn="ctr" rtl="0" eaLnBrk="1" fontAlgn="ctr" latinLnBrk="0" hangingPunct="1">
                <a:spcBef>
                  <a:spcPts val="0"/>
                </a:spcBef>
                <a:spcAft>
                  <a:spcPts val="0"/>
                </a:spcAft>
                <a:tabLst>
                  <a:tab pos="2700020" algn="ctr"/>
                  <a:tab pos="5400040" algn="r"/>
                </a:tabLst>
              </a:pPr>
              <a:r>
                <a:rPr lang="ja-JP" altLang="en-US" sz="1200" b="1" i="0" u="none" strike="noStrike" dirty="0">
                  <a:solidFill>
                    <a:schemeClr val="bg1"/>
                  </a:solidFill>
                  <a:effectLst/>
                  <a:latin typeface="Arial" panose="020B0604020202020204" pitchFamily="34" charset="0"/>
                  <a:ea typeface="Meiryo UI" panose="020B0604030504040204" pitchFamily="50" charset="-128"/>
                </a:rPr>
                <a:t>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grpSp>
      <p:sp>
        <p:nvSpPr>
          <p:cNvPr id="30" name="正方形/長方形 29">
            <a:extLst>
              <a:ext uri="{FF2B5EF4-FFF2-40B4-BE49-F238E27FC236}">
                <a16:creationId xmlns:a16="http://schemas.microsoft.com/office/drawing/2014/main" id="{43829365-A4EB-9879-800A-C139117800CE}"/>
              </a:ext>
            </a:extLst>
          </p:cNvPr>
          <p:cNvSpPr/>
          <p:nvPr/>
        </p:nvSpPr>
        <p:spPr>
          <a:xfrm>
            <a:off x="2462797" y="2506580"/>
            <a:ext cx="4992155" cy="26940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45720" indent="128016" algn="ctr" rtl="0" eaLnBrk="1" fontAlgn="ctr" latinLnBrk="0" hangingPunct="1">
              <a:spcBef>
                <a:spcPts val="0"/>
              </a:spcBef>
              <a:spcAft>
                <a:spcPts val="0"/>
              </a:spcAft>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自動車部品メーカー</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8CAD45AE-4F74-E972-5370-AF4DECFF8D04}"/>
              </a:ext>
            </a:extLst>
          </p:cNvPr>
          <p:cNvCxnSpPr>
            <a:cxnSpLocks/>
            <a:stCxn id="12" idx="3"/>
            <a:endCxn id="16" idx="1"/>
          </p:cNvCxnSpPr>
          <p:nvPr/>
        </p:nvCxnSpPr>
        <p:spPr>
          <a:xfrm>
            <a:off x="1649838" y="3490897"/>
            <a:ext cx="812959"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14D108E8-5A0A-C1BF-E6D7-200524B2101F}"/>
              </a:ext>
            </a:extLst>
          </p:cNvPr>
          <p:cNvCxnSpPr>
            <a:cxnSpLocks/>
            <a:stCxn id="13" idx="3"/>
            <a:endCxn id="17" idx="1"/>
          </p:cNvCxnSpPr>
          <p:nvPr/>
        </p:nvCxnSpPr>
        <p:spPr>
          <a:xfrm>
            <a:off x="1649838" y="4074224"/>
            <a:ext cx="812959"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0BE62712-8A77-4E8D-6E3A-F93C285BC03C}"/>
              </a:ext>
            </a:extLst>
          </p:cNvPr>
          <p:cNvCxnSpPr>
            <a:cxnSpLocks/>
            <a:endCxn id="27" idx="1"/>
          </p:cNvCxnSpPr>
          <p:nvPr/>
        </p:nvCxnSpPr>
        <p:spPr>
          <a:xfrm>
            <a:off x="7454953" y="3490897"/>
            <a:ext cx="812962"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57CC4514-85B6-9823-B355-532CD97A2FCA}"/>
              </a:ext>
            </a:extLst>
          </p:cNvPr>
          <p:cNvCxnSpPr>
            <a:cxnSpLocks/>
            <a:endCxn id="28" idx="1"/>
          </p:cNvCxnSpPr>
          <p:nvPr/>
        </p:nvCxnSpPr>
        <p:spPr>
          <a:xfrm>
            <a:off x="7454953" y="4074224"/>
            <a:ext cx="812962"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A58E1E39-74A4-05AF-0B69-4B27415F8499}"/>
              </a:ext>
            </a:extLst>
          </p:cNvPr>
          <p:cNvCxnSpPr>
            <a:cxnSpLocks/>
            <a:stCxn id="16" idx="3"/>
          </p:cNvCxnSpPr>
          <p:nvPr/>
        </p:nvCxnSpPr>
        <p:spPr>
          <a:xfrm>
            <a:off x="3584876" y="3490897"/>
            <a:ext cx="812960"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D4130AAF-6FDF-A48D-83DC-0919BCABDAC2}"/>
              </a:ext>
            </a:extLst>
          </p:cNvPr>
          <p:cNvCxnSpPr>
            <a:cxnSpLocks/>
            <a:stCxn id="17" idx="3"/>
            <a:endCxn id="21" idx="1"/>
          </p:cNvCxnSpPr>
          <p:nvPr/>
        </p:nvCxnSpPr>
        <p:spPr>
          <a:xfrm>
            <a:off x="3584876" y="4074224"/>
            <a:ext cx="812960"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CDA277B9-6D46-865E-AFE9-75C89874BB5C}"/>
              </a:ext>
            </a:extLst>
          </p:cNvPr>
          <p:cNvCxnSpPr>
            <a:cxnSpLocks/>
            <a:stCxn id="20" idx="3"/>
          </p:cNvCxnSpPr>
          <p:nvPr/>
        </p:nvCxnSpPr>
        <p:spPr>
          <a:xfrm>
            <a:off x="5519915" y="3490897"/>
            <a:ext cx="812959"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F39A7985-4178-A320-638F-BC3D38315FDB}"/>
              </a:ext>
            </a:extLst>
          </p:cNvPr>
          <p:cNvCxnSpPr>
            <a:cxnSpLocks/>
            <a:stCxn id="21" idx="3"/>
          </p:cNvCxnSpPr>
          <p:nvPr/>
        </p:nvCxnSpPr>
        <p:spPr>
          <a:xfrm>
            <a:off x="5519915" y="4074224"/>
            <a:ext cx="812959"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2725D165-731C-8DB1-4D64-D6B8C7F09D1B}"/>
              </a:ext>
            </a:extLst>
          </p:cNvPr>
          <p:cNvSpPr txBox="1"/>
          <p:nvPr/>
        </p:nvSpPr>
        <p:spPr>
          <a:xfrm>
            <a:off x="6032521" y="4305570"/>
            <a:ext cx="1472650"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rgbClr val="575757"/>
                </a:solidFill>
                <a:latin typeface="Meiryo UI" panose="020B0604030504040204" pitchFamily="50" charset="-128"/>
                <a:ea typeface="Meiryo UI" panose="020B0604030504040204" pitchFamily="50" charset="-128"/>
              </a:rPr>
              <a:t>コンソーシアム</a:t>
            </a:r>
          </a:p>
        </p:txBody>
      </p:sp>
      <p:sp>
        <p:nvSpPr>
          <p:cNvPr id="40" name="四角形: 角を丸くする 39">
            <a:extLst>
              <a:ext uri="{FF2B5EF4-FFF2-40B4-BE49-F238E27FC236}">
                <a16:creationId xmlns:a16="http://schemas.microsoft.com/office/drawing/2014/main" id="{10C63E7E-F8AC-7E5C-BCE1-EE40B402FE5A}"/>
              </a:ext>
            </a:extLst>
          </p:cNvPr>
          <p:cNvSpPr/>
          <p:nvPr/>
        </p:nvSpPr>
        <p:spPr>
          <a:xfrm>
            <a:off x="4522079" y="3196910"/>
            <a:ext cx="852861" cy="185214"/>
          </a:xfrm>
          <a:prstGeom prst="roundRect">
            <a:avLst>
              <a:gd name="adj" fmla="val 40234"/>
            </a:avLst>
          </a:prstGeom>
          <a:solidFill>
            <a:schemeClr val="accent4">
              <a:lumMod val="60000"/>
              <a:lumOff val="40000"/>
            </a:schemeClr>
          </a:solidFill>
          <a:ln>
            <a:noFill/>
          </a:ln>
        </p:spPr>
        <p:txBody>
          <a:bodyPr wrap="square" lIns="36000" rIns="36000" anchor="ctr">
            <a:noAutofit/>
          </a:bodyPr>
          <a:lstStyle/>
          <a:p>
            <a:pPr algn="ctr" defTabSz="914400">
              <a:lnSpc>
                <a:spcPct val="110000"/>
              </a:lnSpc>
            </a:pPr>
            <a:r>
              <a:rPr lang="ja-JP" altLang="en-US" sz="900" dirty="0">
                <a:solidFill>
                  <a:sysClr val="windowText" lastClr="000000"/>
                </a:solidFill>
                <a:latin typeface="Meiryo UI"/>
                <a:ea typeface="Meiryo UI"/>
              </a:rPr>
              <a:t>参加企業</a:t>
            </a:r>
            <a:endParaRPr kumimoji="1" lang="en-US" altLang="ja-JP" sz="700" dirty="0">
              <a:solidFill>
                <a:sysClr val="windowText" lastClr="000000"/>
              </a:solidFill>
              <a:latin typeface="Meiryo UI"/>
              <a:ea typeface="Meiryo UI"/>
            </a:endParaRPr>
          </a:p>
        </p:txBody>
      </p:sp>
      <p:sp>
        <p:nvSpPr>
          <p:cNvPr id="41" name="四角形: 角を丸くする 40">
            <a:extLst>
              <a:ext uri="{FF2B5EF4-FFF2-40B4-BE49-F238E27FC236}">
                <a16:creationId xmlns:a16="http://schemas.microsoft.com/office/drawing/2014/main" id="{D3BF2A4D-91F6-B185-ED1E-84B68982A7AE}"/>
              </a:ext>
            </a:extLst>
          </p:cNvPr>
          <p:cNvSpPr/>
          <p:nvPr/>
        </p:nvSpPr>
        <p:spPr>
          <a:xfrm>
            <a:off x="6467482" y="3196910"/>
            <a:ext cx="852861" cy="185214"/>
          </a:xfrm>
          <a:prstGeom prst="roundRect">
            <a:avLst>
              <a:gd name="adj" fmla="val 40234"/>
            </a:avLst>
          </a:prstGeom>
          <a:solidFill>
            <a:schemeClr val="accent2"/>
          </a:solidFill>
          <a:ln>
            <a:noFill/>
          </a:ln>
        </p:spPr>
        <p:txBody>
          <a:bodyPr wrap="square" lIns="36000" rIns="36000" anchor="ctr">
            <a:noAutofit/>
          </a:bodyPr>
          <a:lstStyle/>
          <a:p>
            <a:pPr algn="ctr" defTabSz="914400">
              <a:lnSpc>
                <a:spcPct val="110000"/>
              </a:lnSpc>
            </a:pPr>
            <a:r>
              <a:rPr lang="ja-JP" altLang="en-US" sz="900">
                <a:solidFill>
                  <a:sysClr val="windowText" lastClr="000000"/>
                </a:solidFill>
                <a:latin typeface="Meiryo UI"/>
                <a:ea typeface="Meiryo UI"/>
              </a:rPr>
              <a:t>幹事企業</a:t>
            </a:r>
            <a:endParaRPr kumimoji="1" lang="en-US" altLang="ja-JP" sz="700" dirty="0">
              <a:solidFill>
                <a:sysClr val="windowText" lastClr="000000"/>
              </a:solidFill>
              <a:latin typeface="Meiryo UI"/>
              <a:ea typeface="Meiryo UI"/>
            </a:endParaRPr>
          </a:p>
        </p:txBody>
      </p:sp>
      <p:sp>
        <p:nvSpPr>
          <p:cNvPr id="42" name="四角形: 角を丸くする 41">
            <a:extLst>
              <a:ext uri="{FF2B5EF4-FFF2-40B4-BE49-F238E27FC236}">
                <a16:creationId xmlns:a16="http://schemas.microsoft.com/office/drawing/2014/main" id="{7E561AD4-791C-DFDA-5A8F-3F45D7D76E33}"/>
              </a:ext>
            </a:extLst>
          </p:cNvPr>
          <p:cNvSpPr/>
          <p:nvPr/>
        </p:nvSpPr>
        <p:spPr>
          <a:xfrm>
            <a:off x="2601040" y="3196910"/>
            <a:ext cx="852861" cy="185214"/>
          </a:xfrm>
          <a:prstGeom prst="roundRect">
            <a:avLst>
              <a:gd name="adj" fmla="val 40234"/>
            </a:avLst>
          </a:prstGeom>
          <a:solidFill>
            <a:schemeClr val="accent4">
              <a:lumMod val="60000"/>
              <a:lumOff val="40000"/>
            </a:schemeClr>
          </a:solidFill>
          <a:ln>
            <a:noFill/>
          </a:ln>
        </p:spPr>
        <p:txBody>
          <a:bodyPr wrap="square" lIns="36000" rIns="36000" anchor="ctr">
            <a:noAutofit/>
          </a:bodyPr>
          <a:lstStyle/>
          <a:p>
            <a:pPr algn="ctr" defTabSz="914400">
              <a:lnSpc>
                <a:spcPct val="110000"/>
              </a:lnSpc>
            </a:pPr>
            <a:r>
              <a:rPr lang="ja-JP" altLang="en-US" sz="900">
                <a:solidFill>
                  <a:sysClr val="windowText" lastClr="000000"/>
                </a:solidFill>
                <a:latin typeface="Meiryo UI"/>
                <a:ea typeface="Meiryo UI"/>
              </a:rPr>
              <a:t>参加企業</a:t>
            </a:r>
            <a:endParaRPr kumimoji="1" lang="en-US" altLang="ja-JP" sz="700" dirty="0">
              <a:solidFill>
                <a:sysClr val="windowText" lastClr="000000"/>
              </a:solidFill>
              <a:latin typeface="Meiryo UI"/>
              <a:ea typeface="Meiryo UI"/>
            </a:endParaRPr>
          </a:p>
        </p:txBody>
      </p:sp>
      <p:sp>
        <p:nvSpPr>
          <p:cNvPr id="43" name="四角形: 角を丸くする 42">
            <a:extLst>
              <a:ext uri="{FF2B5EF4-FFF2-40B4-BE49-F238E27FC236}">
                <a16:creationId xmlns:a16="http://schemas.microsoft.com/office/drawing/2014/main" id="{98A844D7-E611-9584-0346-13E9E4B1BDD8}"/>
              </a:ext>
            </a:extLst>
          </p:cNvPr>
          <p:cNvSpPr/>
          <p:nvPr/>
        </p:nvSpPr>
        <p:spPr>
          <a:xfrm>
            <a:off x="662368" y="3196910"/>
            <a:ext cx="852861" cy="185214"/>
          </a:xfrm>
          <a:prstGeom prst="roundRect">
            <a:avLst>
              <a:gd name="adj" fmla="val 40234"/>
            </a:avLst>
          </a:prstGeom>
          <a:solidFill>
            <a:schemeClr val="accent4">
              <a:lumMod val="60000"/>
              <a:lumOff val="40000"/>
            </a:schemeClr>
          </a:solidFill>
          <a:ln>
            <a:noFill/>
          </a:ln>
        </p:spPr>
        <p:txBody>
          <a:bodyPr wrap="square" lIns="36000" rIns="36000" anchor="ctr">
            <a:noAutofit/>
          </a:bodyPr>
          <a:lstStyle/>
          <a:p>
            <a:pPr algn="ctr" defTabSz="914400">
              <a:lnSpc>
                <a:spcPct val="110000"/>
              </a:lnSpc>
            </a:pPr>
            <a:r>
              <a:rPr lang="ja-JP" altLang="en-US" sz="900" dirty="0">
                <a:solidFill>
                  <a:sysClr val="windowText" lastClr="000000"/>
                </a:solidFill>
                <a:latin typeface="Meiryo UI"/>
                <a:ea typeface="Meiryo UI"/>
              </a:rPr>
              <a:t>参加企業</a:t>
            </a:r>
            <a:endParaRPr kumimoji="1" lang="en-US" altLang="ja-JP" sz="700" dirty="0">
              <a:solidFill>
                <a:sysClr val="windowText" lastClr="000000"/>
              </a:solidFill>
              <a:latin typeface="Meiryo UI"/>
              <a:ea typeface="Meiryo UI"/>
            </a:endParaRPr>
          </a:p>
        </p:txBody>
      </p:sp>
      <p:sp>
        <p:nvSpPr>
          <p:cNvPr id="44" name="テキスト ボックス 43">
            <a:extLst>
              <a:ext uri="{FF2B5EF4-FFF2-40B4-BE49-F238E27FC236}">
                <a16:creationId xmlns:a16="http://schemas.microsoft.com/office/drawing/2014/main" id="{4DCCD852-603A-2AAF-1B6F-C0506E4714C3}"/>
              </a:ext>
            </a:extLst>
          </p:cNvPr>
          <p:cNvSpPr txBox="1"/>
          <p:nvPr/>
        </p:nvSpPr>
        <p:spPr>
          <a:xfrm>
            <a:off x="5448716" y="3252326"/>
            <a:ext cx="1005840" cy="4500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売上・仕入</a:t>
            </a:r>
            <a:endParaRPr kumimoji="1" lang="en-US" altLang="ja-JP" sz="1200" dirty="0">
              <a:solidFill>
                <a:srgbClr val="575757"/>
              </a:solidFill>
              <a:latin typeface="Meiryo UI" panose="020B0604030504040204" pitchFamily="50" charset="-128"/>
              <a:ea typeface="Meiryo UI" panose="020B0604030504040204" pitchFamily="50" charset="-128"/>
            </a:endParaRPr>
          </a:p>
          <a:p>
            <a:pPr algn="ct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xx</a:t>
            </a:r>
            <a:r>
              <a:rPr kumimoji="1" lang="ja-JP" altLang="en-US" sz="1200" dirty="0">
                <a:solidFill>
                  <a:srgbClr val="575757"/>
                </a:solidFill>
                <a:latin typeface="Meiryo UI" panose="020B0604030504040204" pitchFamily="50" charset="-128"/>
                <a:ea typeface="Meiryo UI" panose="020B0604030504040204" pitchFamily="50" charset="-128"/>
              </a:rPr>
              <a:t>百万円</a:t>
            </a:r>
          </a:p>
        </p:txBody>
      </p:sp>
      <p:sp>
        <p:nvSpPr>
          <p:cNvPr id="45" name="テキスト ボックス 44">
            <a:extLst>
              <a:ext uri="{FF2B5EF4-FFF2-40B4-BE49-F238E27FC236}">
                <a16:creationId xmlns:a16="http://schemas.microsoft.com/office/drawing/2014/main" id="{C7EF86BA-9515-C132-7086-145FE7E9BE06}"/>
              </a:ext>
            </a:extLst>
          </p:cNvPr>
          <p:cNvSpPr txBox="1"/>
          <p:nvPr/>
        </p:nvSpPr>
        <p:spPr>
          <a:xfrm>
            <a:off x="3488436" y="3252326"/>
            <a:ext cx="1005840" cy="4500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売上・仕入</a:t>
            </a:r>
            <a:endParaRPr kumimoji="1" lang="en-US" altLang="ja-JP" sz="1200" dirty="0">
              <a:solidFill>
                <a:srgbClr val="575757"/>
              </a:solidFill>
              <a:latin typeface="Meiryo UI" panose="020B0604030504040204" pitchFamily="50" charset="-128"/>
              <a:ea typeface="Meiryo UI" panose="020B0604030504040204" pitchFamily="50" charset="-128"/>
            </a:endParaRPr>
          </a:p>
          <a:p>
            <a:pPr algn="ct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xx</a:t>
            </a:r>
            <a:r>
              <a:rPr kumimoji="1" lang="ja-JP" altLang="en-US" sz="1200" dirty="0">
                <a:solidFill>
                  <a:srgbClr val="575757"/>
                </a:solidFill>
                <a:latin typeface="Meiryo UI" panose="020B0604030504040204" pitchFamily="50" charset="-128"/>
                <a:ea typeface="Meiryo UI" panose="020B0604030504040204" pitchFamily="50" charset="-128"/>
              </a:rPr>
              <a:t>百万円</a:t>
            </a:r>
          </a:p>
        </p:txBody>
      </p:sp>
      <p:sp>
        <p:nvSpPr>
          <p:cNvPr id="46" name="テキスト ボックス 45">
            <a:extLst>
              <a:ext uri="{FF2B5EF4-FFF2-40B4-BE49-F238E27FC236}">
                <a16:creationId xmlns:a16="http://schemas.microsoft.com/office/drawing/2014/main" id="{D440F0B0-4DE3-E9C4-7A61-36E001FA04A7}"/>
              </a:ext>
            </a:extLst>
          </p:cNvPr>
          <p:cNvSpPr txBox="1"/>
          <p:nvPr/>
        </p:nvSpPr>
        <p:spPr>
          <a:xfrm>
            <a:off x="1549764" y="3252326"/>
            <a:ext cx="1005840" cy="4500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売上・仕入</a:t>
            </a:r>
            <a:endParaRPr kumimoji="1" lang="en-US" altLang="ja-JP" sz="1200" dirty="0">
              <a:solidFill>
                <a:srgbClr val="575757"/>
              </a:solidFill>
              <a:latin typeface="Meiryo UI" panose="020B0604030504040204" pitchFamily="50" charset="-128"/>
              <a:ea typeface="Meiryo UI" panose="020B0604030504040204" pitchFamily="50" charset="-128"/>
            </a:endParaRPr>
          </a:p>
          <a:p>
            <a:pPr algn="ct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xx</a:t>
            </a:r>
            <a:r>
              <a:rPr kumimoji="1" lang="ja-JP" altLang="en-US" sz="1200" dirty="0">
                <a:solidFill>
                  <a:srgbClr val="575757"/>
                </a:solidFill>
                <a:latin typeface="Meiryo UI" panose="020B0604030504040204" pitchFamily="50" charset="-128"/>
                <a:ea typeface="Meiryo UI" panose="020B0604030504040204" pitchFamily="50" charset="-128"/>
              </a:rPr>
              <a:t>百万円</a:t>
            </a:r>
          </a:p>
        </p:txBody>
      </p:sp>
      <p:sp>
        <p:nvSpPr>
          <p:cNvPr id="47" name="テキスト ボックス 46">
            <a:extLst>
              <a:ext uri="{FF2B5EF4-FFF2-40B4-BE49-F238E27FC236}">
                <a16:creationId xmlns:a16="http://schemas.microsoft.com/office/drawing/2014/main" id="{043BC867-21A9-71F3-F921-3905A5A8A9DD}"/>
              </a:ext>
            </a:extLst>
          </p:cNvPr>
          <p:cNvSpPr txBox="1"/>
          <p:nvPr/>
        </p:nvSpPr>
        <p:spPr>
          <a:xfrm>
            <a:off x="415921" y="2136543"/>
            <a:ext cx="3396661"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＜バリューチェーン・ビジネスモデル＞</a:t>
            </a:r>
          </a:p>
        </p:txBody>
      </p:sp>
      <p:sp>
        <p:nvSpPr>
          <p:cNvPr id="48" name="正方形/長方形 47">
            <a:extLst>
              <a:ext uri="{FF2B5EF4-FFF2-40B4-BE49-F238E27FC236}">
                <a16:creationId xmlns:a16="http://schemas.microsoft.com/office/drawing/2014/main" id="{286A12B8-D8F3-422C-1457-6AFBD1F1AD10}"/>
              </a:ext>
            </a:extLst>
          </p:cNvPr>
          <p:cNvSpPr/>
          <p:nvPr/>
        </p:nvSpPr>
        <p:spPr>
          <a:xfrm>
            <a:off x="510778" y="4731116"/>
            <a:ext cx="8884444" cy="135050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44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（（コンソーシアムの場合、）構成企業それぞれがどのような役割をもっているかを示し、加えて、シナジー効果により個社単独の取組み以上の波及効果が期待されることを記載ください。）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（（個社単独の場合、）設備投資が与える取引先等への波及効果などを記載ください。）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9" name="フリーフォーム: 図形 48">
            <a:extLst>
              <a:ext uri="{FF2B5EF4-FFF2-40B4-BE49-F238E27FC236}">
                <a16:creationId xmlns:a16="http://schemas.microsoft.com/office/drawing/2014/main" id="{54E2431B-B4FD-0B09-339B-7176C80BE500}"/>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50" name="フリーフォーム: 図形 49">
            <a:extLst>
              <a:ext uri="{FF2B5EF4-FFF2-40B4-BE49-F238E27FC236}">
                <a16:creationId xmlns:a16="http://schemas.microsoft.com/office/drawing/2014/main" id="{9F9B67A2-4EEC-4D4B-D2EF-AE302182466E}"/>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51" name="フリーフォーム: 図形 50">
            <a:extLst>
              <a:ext uri="{FF2B5EF4-FFF2-40B4-BE49-F238E27FC236}">
                <a16:creationId xmlns:a16="http://schemas.microsoft.com/office/drawing/2014/main" id="{B510B8B1-390A-5ECF-AE65-DFA0CF1036AF}"/>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地域への波及効果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 </a:t>
            </a:r>
            <a:r>
              <a:rPr kumimoji="1" lang="ja-JP" altLang="en-US" sz="800" b="1" dirty="0">
                <a:solidFill>
                  <a:schemeClr val="tx1"/>
                </a:solidFill>
                <a:latin typeface="Meiryo UI" panose="020B0604030504040204" pitchFamily="50" charset="-128"/>
                <a:ea typeface="Meiryo UI" panose="020B0604030504040204" pitchFamily="50" charset="-128"/>
              </a:rPr>
              <a:t>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52" name="フリーフォーム: 図形 51">
            <a:extLst>
              <a:ext uri="{FF2B5EF4-FFF2-40B4-BE49-F238E27FC236}">
                <a16:creationId xmlns:a16="http://schemas.microsoft.com/office/drawing/2014/main" id="{7EB357D0-5BB1-8A9A-31B6-7AACB17B8E87}"/>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53" name="フリーフォーム: 図形 52">
            <a:extLst>
              <a:ext uri="{FF2B5EF4-FFF2-40B4-BE49-F238E27FC236}">
                <a16:creationId xmlns:a16="http://schemas.microsoft.com/office/drawing/2014/main" id="{396F91AB-DB2E-ED64-ACD3-752517AFA5FE}"/>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54" name="四角形: 角を丸くする 53">
            <a:extLst>
              <a:ext uri="{FF2B5EF4-FFF2-40B4-BE49-F238E27FC236}">
                <a16:creationId xmlns:a16="http://schemas.microsoft.com/office/drawing/2014/main" id="{BEDD073C-CA01-977D-E936-0C201C7A13E9}"/>
              </a:ext>
            </a:extLst>
          </p:cNvPr>
          <p:cNvSpPr/>
          <p:nvPr/>
        </p:nvSpPr>
        <p:spPr>
          <a:xfrm>
            <a:off x="510778" y="4588118"/>
            <a:ext cx="2364158"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lang="ja-JP" altLang="en-US" sz="1200" b="1" dirty="0">
                <a:solidFill>
                  <a:sysClr val="windowText" lastClr="000000"/>
                </a:solidFill>
                <a:latin typeface="Meiryo UI"/>
                <a:ea typeface="Meiryo UI"/>
              </a:rPr>
              <a:t>参加企業や地域企業への波及効果</a:t>
            </a:r>
            <a:endParaRPr kumimoji="1" lang="en-US" altLang="ja-JP" sz="1200" b="1" dirty="0">
              <a:solidFill>
                <a:sysClr val="windowText" lastClr="000000"/>
              </a:solidFill>
              <a:latin typeface="Meiryo UI"/>
              <a:ea typeface="Meiryo UI"/>
            </a:endParaRPr>
          </a:p>
        </p:txBody>
      </p:sp>
      <p:sp>
        <p:nvSpPr>
          <p:cNvPr id="56" name="テキスト ボックス 55">
            <a:extLst>
              <a:ext uri="{FF2B5EF4-FFF2-40B4-BE49-F238E27FC236}">
                <a16:creationId xmlns:a16="http://schemas.microsoft.com/office/drawing/2014/main" id="{4347DE8D-2907-FF20-F185-6C3974AFCEF0}"/>
              </a:ext>
            </a:extLst>
          </p:cNvPr>
          <p:cNvSpPr txBox="1"/>
          <p:nvPr/>
        </p:nvSpPr>
        <p:spPr>
          <a:xfrm>
            <a:off x="5520205" y="2190038"/>
            <a:ext cx="1960098" cy="27944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spcAft>
                <a:spcPts val="600"/>
              </a:spcAft>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売上・仕入の増加額</a:t>
            </a:r>
          </a:p>
        </p:txBody>
      </p:sp>
    </p:spTree>
    <p:extLst>
      <p:ext uri="{BB962C8B-B14F-4D97-AF65-F5344CB8AC3E}">
        <p14:creationId xmlns:p14="http://schemas.microsoft.com/office/powerpoint/2010/main" val="245646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6077D523-390C-B523-5CFB-F1674E0F2CF6}"/>
              </a:ext>
            </a:extLst>
          </p:cNvPr>
          <p:cNvSpPr>
            <a:spLocks noGrp="1"/>
          </p:cNvSpPr>
          <p:nvPr>
            <p:ph type="title"/>
          </p:nvPr>
        </p:nvSpPr>
        <p:spPr>
          <a:xfrm>
            <a:off x="511875" y="239100"/>
            <a:ext cx="8883347" cy="166199"/>
          </a:xfrm>
        </p:spPr>
        <p:txBody>
          <a:bodyPr vert="horz"/>
          <a:lstStyle/>
          <a:p>
            <a:r>
              <a:rPr lang="ja-JP" altLang="en-US" dirty="0"/>
              <a:t>４</a:t>
            </a:r>
            <a:r>
              <a:rPr lang="en-US" altLang="ja-JP" sz="1200" dirty="0"/>
              <a:t>.</a:t>
            </a:r>
            <a:r>
              <a:rPr lang="ja-JP" altLang="en-US" sz="1200" dirty="0"/>
              <a:t>大規模投資</a:t>
            </a:r>
            <a:r>
              <a:rPr lang="ja-JP" altLang="en-US" dirty="0"/>
              <a:t>・費用対効果</a:t>
            </a:r>
            <a:r>
              <a:rPr lang="ja-JP" altLang="en-US" sz="1200" dirty="0"/>
              <a:t>／投資の規模</a:t>
            </a:r>
            <a:endParaRPr lang="ja-JP" altLang="en-US" dirty="0"/>
          </a:p>
        </p:txBody>
      </p:sp>
      <p:sp>
        <p:nvSpPr>
          <p:cNvPr id="4" name="テキスト プレースホルダー 3">
            <a:extLst>
              <a:ext uri="{FF2B5EF4-FFF2-40B4-BE49-F238E27FC236}">
                <a16:creationId xmlns:a16="http://schemas.microsoft.com/office/drawing/2014/main" id="{A2E0E6F0-8ED5-6DAD-EFDC-AF46E73D4DB9}"/>
              </a:ext>
            </a:extLst>
          </p:cNvPr>
          <p:cNvSpPr>
            <a:spLocks noGrp="1"/>
          </p:cNvSpPr>
          <p:nvPr>
            <p:ph type="body" sz="quarter" idx="15"/>
          </p:nvPr>
        </p:nvSpPr>
        <p:spPr/>
        <p:txBody>
          <a:bodyPr/>
          <a:lstStyle/>
          <a:p>
            <a:endParaRPr lang="ja-JP" altLang="en-US"/>
          </a:p>
        </p:txBody>
      </p:sp>
      <p:sp>
        <p:nvSpPr>
          <p:cNvPr id="7" name="正方形/長方形 6">
            <a:extLst>
              <a:ext uri="{FF2B5EF4-FFF2-40B4-BE49-F238E27FC236}">
                <a16:creationId xmlns:a16="http://schemas.microsoft.com/office/drawing/2014/main" id="{10FB7983-A5BB-4449-EA3D-2168BBB74A27}"/>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企業の収益規模に応じたリスクをとった大規模成長投資（事業者全体の売上高における設備投資額の比率が高い水準）となっているかについて記載ください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過去</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年間の全社および対象事業それぞれの売上と設備投資額の推移、本年度以降の見込みについて記載ください</a:t>
            </a:r>
          </a:p>
        </p:txBody>
      </p:sp>
      <p:sp>
        <p:nvSpPr>
          <p:cNvPr id="10" name="フリーフォーム: 図形 9">
            <a:extLst>
              <a:ext uri="{FF2B5EF4-FFF2-40B4-BE49-F238E27FC236}">
                <a16:creationId xmlns:a16="http://schemas.microsoft.com/office/drawing/2014/main" id="{C166CE6A-152E-2F17-2B46-DFF6448D0865}"/>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1" name="フリーフォーム: 図形 10">
            <a:extLst>
              <a:ext uri="{FF2B5EF4-FFF2-40B4-BE49-F238E27FC236}">
                <a16:creationId xmlns:a16="http://schemas.microsoft.com/office/drawing/2014/main" id="{4EC0ED8A-3D8E-4459-29ED-02281F75A0ED}"/>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2" name="フリーフォーム: 図形 11">
            <a:extLst>
              <a:ext uri="{FF2B5EF4-FFF2-40B4-BE49-F238E27FC236}">
                <a16:creationId xmlns:a16="http://schemas.microsoft.com/office/drawing/2014/main" id="{92FEF118-A3A5-A084-0392-027259D0E824}"/>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3" name="フリーフォーム: 図形 12">
            <a:extLst>
              <a:ext uri="{FF2B5EF4-FFF2-40B4-BE49-F238E27FC236}">
                <a16:creationId xmlns:a16="http://schemas.microsoft.com/office/drawing/2014/main" id="{32AC4419-2F59-20EA-0A4F-BA3AFCDA55AA}"/>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大規模投資・費用対効果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sp>
        <p:nvSpPr>
          <p:cNvPr id="14" name="フリーフォーム: 図形 13">
            <a:extLst>
              <a:ext uri="{FF2B5EF4-FFF2-40B4-BE49-F238E27FC236}">
                <a16:creationId xmlns:a16="http://schemas.microsoft.com/office/drawing/2014/main" id="{EAD8D4C5-9612-C6E1-D81D-1B0E586CBEDD}"/>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graphicFrame>
        <p:nvGraphicFramePr>
          <p:cNvPr id="15" name="表 15">
            <a:extLst>
              <a:ext uri="{FF2B5EF4-FFF2-40B4-BE49-F238E27FC236}">
                <a16:creationId xmlns:a16="http://schemas.microsoft.com/office/drawing/2014/main" id="{570F0631-EF8B-8328-EE8C-3452842F6004}"/>
              </a:ext>
            </a:extLst>
          </p:cNvPr>
          <p:cNvGraphicFramePr>
            <a:graphicFrameLocks noGrp="1"/>
          </p:cNvGraphicFramePr>
          <p:nvPr>
            <p:extLst>
              <p:ext uri="{D42A27DB-BD31-4B8C-83A1-F6EECF244321}">
                <p14:modId xmlns:p14="http://schemas.microsoft.com/office/powerpoint/2010/main" val="3764029252"/>
              </p:ext>
            </p:extLst>
          </p:nvPr>
        </p:nvGraphicFramePr>
        <p:xfrm>
          <a:off x="489000" y="2458259"/>
          <a:ext cx="8928003" cy="28056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3169601281"/>
                    </a:ext>
                  </a:extLst>
                </a:gridCol>
                <a:gridCol w="1991433">
                  <a:extLst>
                    <a:ext uri="{9D8B030D-6E8A-4147-A177-3AD203B41FA5}">
                      <a16:colId xmlns:a16="http://schemas.microsoft.com/office/drawing/2014/main" val="2008957846"/>
                    </a:ext>
                  </a:extLst>
                </a:gridCol>
                <a:gridCol w="964095">
                  <a:extLst>
                    <a:ext uri="{9D8B030D-6E8A-4147-A177-3AD203B41FA5}">
                      <a16:colId xmlns:a16="http://schemas.microsoft.com/office/drawing/2014/main" val="4242931742"/>
                    </a:ext>
                  </a:extLst>
                </a:gridCol>
                <a:gridCol w="964095">
                  <a:extLst>
                    <a:ext uri="{9D8B030D-6E8A-4147-A177-3AD203B41FA5}">
                      <a16:colId xmlns:a16="http://schemas.microsoft.com/office/drawing/2014/main" val="2350833029"/>
                    </a:ext>
                  </a:extLst>
                </a:gridCol>
                <a:gridCol w="964095">
                  <a:extLst>
                    <a:ext uri="{9D8B030D-6E8A-4147-A177-3AD203B41FA5}">
                      <a16:colId xmlns:a16="http://schemas.microsoft.com/office/drawing/2014/main" val="3940804484"/>
                    </a:ext>
                  </a:extLst>
                </a:gridCol>
                <a:gridCol w="964095">
                  <a:extLst>
                    <a:ext uri="{9D8B030D-6E8A-4147-A177-3AD203B41FA5}">
                      <a16:colId xmlns:a16="http://schemas.microsoft.com/office/drawing/2014/main" val="1933326502"/>
                    </a:ext>
                  </a:extLst>
                </a:gridCol>
                <a:gridCol w="964095">
                  <a:extLst>
                    <a:ext uri="{9D8B030D-6E8A-4147-A177-3AD203B41FA5}">
                      <a16:colId xmlns:a16="http://schemas.microsoft.com/office/drawing/2014/main" val="574974242"/>
                    </a:ext>
                  </a:extLst>
                </a:gridCol>
                <a:gridCol w="964095">
                  <a:extLst>
                    <a:ext uri="{9D8B030D-6E8A-4147-A177-3AD203B41FA5}">
                      <a16:colId xmlns:a16="http://schemas.microsoft.com/office/drawing/2014/main" val="2830091423"/>
                    </a:ext>
                  </a:extLst>
                </a:gridCol>
              </a:tblGrid>
              <a:tr h="0">
                <a:tc>
                  <a:txBody>
                    <a:bodyPr/>
                    <a:lstStyle/>
                    <a:p>
                      <a:r>
                        <a:rPr kumimoji="1" lang="ja-JP" altLang="en-US" sz="1000" dirty="0">
                          <a:latin typeface="Meiryo UI" panose="020B0604030504040204" pitchFamily="50" charset="-128"/>
                          <a:ea typeface="Meiryo UI" panose="020B0604030504040204" pitchFamily="50" charset="-128"/>
                        </a:rPr>
                        <a:t>対象</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項目</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2021</a:t>
                      </a: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2022</a:t>
                      </a: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2023</a:t>
                      </a: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2024</a:t>
                      </a: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algn="ct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本年度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a:txBody>
                    <a:bodyPr/>
                    <a:lstStyle/>
                    <a:p>
                      <a:pPr algn="ct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2026</a:t>
                      </a: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年度</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721737215"/>
                  </a:ext>
                </a:extLst>
              </a:tr>
              <a:tr h="0">
                <a:tc rowSpan="3">
                  <a:txBody>
                    <a:bodyPr/>
                    <a:lstStyle/>
                    <a:p>
                      <a:r>
                        <a:rPr kumimoji="1" lang="ja-JP" altLang="en-US" sz="1000" b="1">
                          <a:latin typeface="Meiryo UI" panose="020B0604030504040204" pitchFamily="50" charset="-128"/>
                          <a:ea typeface="Meiryo UI" panose="020B0604030504040204" pitchFamily="50" charset="-128"/>
                        </a:rPr>
                        <a:t>全社</a:t>
                      </a:r>
                      <a:endParaRPr kumimoji="1" lang="ja-JP" altLang="en-US" sz="1000" b="1" dirty="0">
                        <a:latin typeface="Meiryo UI" panose="020B0604030504040204" pitchFamily="50" charset="-128"/>
                        <a:ea typeface="Meiryo UI" panose="020B0604030504040204" pitchFamily="50" charset="-128"/>
                      </a:endParaRPr>
                    </a:p>
                  </a:txBody>
                  <a:tcPr marL="101590" marR="10159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a:latin typeface="Meiryo UI" panose="020B0604030504040204" pitchFamily="50" charset="-128"/>
                          <a:ea typeface="Meiryo UI" panose="020B0604030504040204" pitchFamily="50" charset="-128"/>
                        </a:rPr>
                        <a:t>売上高（百万円）</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87222542"/>
                  </a:ext>
                </a:extLst>
              </a:tr>
              <a:tr h="0">
                <a:tc vMerge="1">
                  <a:txBody>
                    <a:bodyPr/>
                    <a:lstStyle/>
                    <a:p>
                      <a:endParaRPr kumimoji="1" lang="ja-JP" altLang="en-US"/>
                    </a:p>
                  </a:txBody>
                  <a:tcPr/>
                </a:tc>
                <a:tc>
                  <a:txBody>
                    <a:bodyPr/>
                    <a:lstStyle/>
                    <a:p>
                      <a:pPr algn="l"/>
                      <a:r>
                        <a:rPr kumimoji="1" lang="ja-JP" altLang="en-US" sz="1000" dirty="0">
                          <a:latin typeface="Meiryo UI" panose="020B0604030504040204" pitchFamily="50" charset="-128"/>
                          <a:ea typeface="Meiryo UI" panose="020B0604030504040204" pitchFamily="50" charset="-128"/>
                        </a:rPr>
                        <a:t>設備投資額（百万円）</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166855533"/>
                  </a:ext>
                </a:extLst>
              </a:tr>
              <a:tr h="0">
                <a:tc vMerge="1">
                  <a:txBody>
                    <a:bodyPr/>
                    <a:lstStyle/>
                    <a:p>
                      <a:endParaRPr kumimoji="1" lang="ja-JP" altLang="en-US" sz="1100" dirty="0"/>
                    </a:p>
                  </a:txBody>
                  <a:tcPr marL="100584" marR="100584" marT="34350" marB="34350"/>
                </a:tc>
                <a:tc>
                  <a:txBody>
                    <a:bodyPr/>
                    <a:lstStyle/>
                    <a:p>
                      <a:pPr algn="l"/>
                      <a:r>
                        <a:rPr kumimoji="1" lang="ja-JP" altLang="en-US" sz="1000">
                          <a:latin typeface="Meiryo UI" panose="020B0604030504040204" pitchFamily="50" charset="-128"/>
                          <a:ea typeface="Meiryo UI" panose="020B0604030504040204" pitchFamily="50" charset="-128"/>
                        </a:rPr>
                        <a:t>売上高設備投資比率（％）</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7%</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13%</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94899562"/>
                  </a:ext>
                </a:extLst>
              </a:tr>
              <a:tr h="0">
                <a:tc rowSpan="4">
                  <a:txBody>
                    <a:bodyPr/>
                    <a:lstStyle/>
                    <a:p>
                      <a:r>
                        <a:rPr kumimoji="1" lang="ja-JP" altLang="en-US" sz="1000" b="1" dirty="0">
                          <a:latin typeface="Meiryo UI" panose="020B0604030504040204" pitchFamily="50" charset="-128"/>
                          <a:ea typeface="Meiryo UI" panose="020B0604030504040204" pitchFamily="50" charset="-128"/>
                        </a:rPr>
                        <a:t>補助事業が含まれる事業</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（事業セグメント）</a:t>
                      </a:r>
                      <a:endParaRPr kumimoji="1" lang="en-US" altLang="ja-JP" sz="1000" b="1" dirty="0">
                        <a:latin typeface="Meiryo UI" panose="020B0604030504040204" pitchFamily="50" charset="-128"/>
                        <a:ea typeface="Meiryo UI" panose="020B0604030504040204" pitchFamily="50" charset="-128"/>
                      </a:endParaRPr>
                    </a:p>
                  </a:txBody>
                  <a:tcPr marL="101590" marR="10159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売上高（百万円）</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71904366"/>
                  </a:ext>
                </a:extLst>
              </a:tr>
              <a:tr h="0">
                <a:tc vMerge="1">
                  <a:txBody>
                    <a:bodyPr/>
                    <a:lstStyle/>
                    <a:p>
                      <a:endParaRPr kumimoji="1" lang="ja-JP" altLang="en-US"/>
                    </a:p>
                  </a:txBody>
                  <a:tcPr/>
                </a:tc>
                <a:tc>
                  <a:txBody>
                    <a:bodyPr/>
                    <a:lstStyle/>
                    <a:p>
                      <a:pPr algn="l"/>
                      <a:r>
                        <a:rPr kumimoji="1" lang="ja-JP" altLang="en-US" sz="1000" dirty="0">
                          <a:latin typeface="Meiryo UI" panose="020B0604030504040204" pitchFamily="50" charset="-128"/>
                          <a:ea typeface="Meiryo UI" panose="020B0604030504040204" pitchFamily="50" charset="-128"/>
                        </a:rPr>
                        <a:t>全社に占める割合（％）</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42962290"/>
                  </a:ext>
                </a:extLst>
              </a:tr>
              <a:tr h="0">
                <a:tc vMerge="1">
                  <a:txBody>
                    <a:bodyPr/>
                    <a:lstStyle/>
                    <a:p>
                      <a:endParaRPr kumimoji="1" lang="ja-JP" altLang="en-US"/>
                    </a:p>
                  </a:txBody>
                  <a:tcPr/>
                </a:tc>
                <a:tc>
                  <a:txBody>
                    <a:bodyPr/>
                    <a:lstStyle/>
                    <a:p>
                      <a:pPr algn="l"/>
                      <a:r>
                        <a:rPr kumimoji="1" lang="ja-JP" altLang="en-US" sz="1000" dirty="0">
                          <a:latin typeface="Meiryo UI" panose="020B0604030504040204" pitchFamily="50" charset="-128"/>
                          <a:ea typeface="Meiryo UI" panose="020B0604030504040204" pitchFamily="50" charset="-128"/>
                        </a:rPr>
                        <a:t>設備投資額（百万円）</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614251343"/>
                  </a:ext>
                </a:extLst>
              </a:tr>
              <a:tr h="0">
                <a:tc vMerge="1">
                  <a:txBody>
                    <a:bodyPr/>
                    <a:lstStyle/>
                    <a:p>
                      <a:endParaRPr kumimoji="1" lang="ja-JP" altLang="en-US" sz="1100" dirty="0"/>
                    </a:p>
                  </a:txBody>
                  <a:tcPr marL="100584" marR="100584" marT="34350" marB="34350"/>
                </a:tc>
                <a:tc>
                  <a:txBody>
                    <a:bodyPr/>
                    <a:lstStyle/>
                    <a:p>
                      <a:pPr algn="l"/>
                      <a:r>
                        <a:rPr kumimoji="1" lang="ja-JP" altLang="en-US" sz="1000" dirty="0">
                          <a:latin typeface="Meiryo UI" panose="020B0604030504040204" pitchFamily="50" charset="-128"/>
                          <a:ea typeface="Meiryo UI" panose="020B0604030504040204" pitchFamily="50" charset="-128"/>
                        </a:rPr>
                        <a:t>全社に占める割合（％）</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20%</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18%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868683297"/>
                  </a:ext>
                </a:extLst>
              </a:tr>
              <a:tr h="0">
                <a:tc rowSpan="4">
                  <a:txBody>
                    <a:bodyPr/>
                    <a:lstStyle/>
                    <a:p>
                      <a:r>
                        <a:rPr kumimoji="1" lang="ja-JP" altLang="en-US" sz="1000" b="1" dirty="0">
                          <a:latin typeface="Meiryo UI" panose="020B0604030504040204" pitchFamily="50" charset="-128"/>
                          <a:ea typeface="Meiryo UI" panose="020B0604030504040204" pitchFamily="50" charset="-128"/>
                        </a:rPr>
                        <a:t>補助事業</a:t>
                      </a:r>
                      <a:endParaRPr kumimoji="1" lang="en-US" altLang="ja-JP" sz="1000" b="1" dirty="0">
                        <a:latin typeface="Meiryo UI" panose="020B0604030504040204" pitchFamily="50" charset="-128"/>
                        <a:ea typeface="Meiryo UI" panose="020B0604030504040204" pitchFamily="50" charset="-128"/>
                      </a:endParaRPr>
                    </a:p>
                  </a:txBody>
                  <a:tcPr marL="101590" marR="101590"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売上高（百万円）</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673070463"/>
                  </a:ext>
                </a:extLst>
              </a:tr>
              <a:tr h="0">
                <a:tc vMerge="1">
                  <a:txBody>
                    <a:bodyPr/>
                    <a:lstStyle/>
                    <a:p>
                      <a:endParaRPr kumimoji="1" lang="ja-JP" altLang="en-US"/>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全社に占める割合（％）</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870229878"/>
                  </a:ext>
                </a:extLst>
              </a:tr>
              <a:tr h="0">
                <a:tc vMerge="1">
                  <a:txBody>
                    <a:bodyPr/>
                    <a:lstStyle/>
                    <a:p>
                      <a:endParaRPr kumimoji="1" lang="ja-JP" altLang="en-US"/>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設備投資額（百万円）</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19320404"/>
                  </a:ext>
                </a:extLst>
              </a:tr>
              <a:tr h="0">
                <a:tc vMerge="1">
                  <a:txBody>
                    <a:bodyPr/>
                    <a:lstStyle/>
                    <a:p>
                      <a:endParaRPr kumimoji="1" lang="ja-JP" altLang="en-US" sz="1100" dirty="0"/>
                    </a:p>
                  </a:txBody>
                  <a:tcPr marL="100584" marR="100584"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全社に占める割合（％）</a:t>
                      </a: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x</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20%</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a:latin typeface="Meiryo UI" panose="020B0604030504040204" pitchFamily="50" charset="-128"/>
                          <a:ea typeface="Meiryo UI" panose="020B0604030504040204" pitchFamily="50" charset="-128"/>
                        </a:rPr>
                        <a:t>18%</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algn="ctr"/>
                      <a:r>
                        <a:rPr kumimoji="1" lang="en-US" altLang="ja-JP" sz="1000" dirty="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124152" marR="124152" marT="34350" marB="343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398003022"/>
                  </a:ext>
                </a:extLst>
              </a:tr>
            </a:tbl>
          </a:graphicData>
        </a:graphic>
      </p:graphicFrame>
      <p:sp>
        <p:nvSpPr>
          <p:cNvPr id="16" name="テキスト ボックス 15">
            <a:extLst>
              <a:ext uri="{FF2B5EF4-FFF2-40B4-BE49-F238E27FC236}">
                <a16:creationId xmlns:a16="http://schemas.microsoft.com/office/drawing/2014/main" id="{2C5835BC-6AAA-FB50-AB0E-AFD77573B3CF}"/>
              </a:ext>
            </a:extLst>
          </p:cNvPr>
          <p:cNvSpPr txBox="1"/>
          <p:nvPr/>
        </p:nvSpPr>
        <p:spPr>
          <a:xfrm>
            <a:off x="415922" y="2136543"/>
            <a:ext cx="2443516"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売上高と設備投資額の推移</a:t>
            </a:r>
          </a:p>
        </p:txBody>
      </p:sp>
      <p:sp>
        <p:nvSpPr>
          <p:cNvPr id="17" name="正方形/長方形 16">
            <a:extLst>
              <a:ext uri="{FF2B5EF4-FFF2-40B4-BE49-F238E27FC236}">
                <a16:creationId xmlns:a16="http://schemas.microsoft.com/office/drawing/2014/main" id="{A349237E-DC6B-1394-E457-D9ABE87938A5}"/>
              </a:ext>
            </a:extLst>
          </p:cNvPr>
          <p:cNvSpPr/>
          <p:nvPr/>
        </p:nvSpPr>
        <p:spPr>
          <a:xfrm>
            <a:off x="510778" y="5471411"/>
            <a:ext cx="8884444" cy="959369"/>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44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直近</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期においては、全社として売上高投資比率が</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で推移。補助事業が含まれる</a:t>
            </a:r>
            <a:r>
              <a:rPr kumimoji="1" lang="en-US" altLang="ja-JP" sz="1200" dirty="0">
                <a:solidFill>
                  <a:schemeClr val="tx1"/>
                </a:solidFill>
                <a:latin typeface="Meiryo UI" panose="020B0604030504040204" pitchFamily="50" charset="-128"/>
                <a:ea typeface="Meiryo UI" panose="020B0604030504040204" pitchFamily="50" charset="-128"/>
              </a:rPr>
              <a:t>xx</a:t>
            </a:r>
            <a:r>
              <a:rPr kumimoji="1" lang="ja-JP" altLang="en-US" sz="1200" dirty="0">
                <a:solidFill>
                  <a:schemeClr val="tx1"/>
                </a:solidFill>
                <a:latin typeface="Meiryo UI" panose="020B0604030504040204" pitchFamily="50" charset="-128"/>
                <a:ea typeface="Meiryo UI" panose="020B0604030504040204" pitchFamily="50" charset="-128"/>
              </a:rPr>
              <a:t>事業については、全社における売上比率と同等の設備投資を行ってきた。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2026</a:t>
            </a:r>
            <a:r>
              <a:rPr kumimoji="1" lang="ja-JP" altLang="en-US" sz="1200" dirty="0">
                <a:solidFill>
                  <a:schemeClr val="tx1"/>
                </a:solidFill>
                <a:latin typeface="Meiryo UI" panose="020B0604030504040204" pitchFamily="50" charset="-128"/>
                <a:ea typeface="Meiryo UI" panose="020B0604030504040204" pitchFamily="50" charset="-128"/>
              </a:rPr>
              <a:t>年度には成長事業である当事業の更なる売上向上（全社の</a:t>
            </a:r>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）を全社方針として定めており、本年度においては通常の設備投資に上乗せする形で本設備投資を行う予定であり、本年度の全社売上高設備投資比率は</a:t>
            </a:r>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へ上昇する。</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8" name="四角形: 角を丸くする 17">
            <a:extLst>
              <a:ext uri="{FF2B5EF4-FFF2-40B4-BE49-F238E27FC236}">
                <a16:creationId xmlns:a16="http://schemas.microsoft.com/office/drawing/2014/main" id="{D44B59E8-DD2F-8385-5648-2E55C75D493A}"/>
              </a:ext>
            </a:extLst>
          </p:cNvPr>
          <p:cNvSpPr/>
          <p:nvPr/>
        </p:nvSpPr>
        <p:spPr>
          <a:xfrm>
            <a:off x="510778" y="5345113"/>
            <a:ext cx="2364158"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大規模成長投資であることの説明</a:t>
            </a:r>
            <a:endParaRPr kumimoji="1" lang="en-US" altLang="ja-JP" sz="1200" b="1" dirty="0">
              <a:solidFill>
                <a:sysClr val="windowText" lastClr="000000"/>
              </a:solidFill>
              <a:latin typeface="Meiryo UI"/>
              <a:ea typeface="Meiryo UI"/>
            </a:endParaRPr>
          </a:p>
        </p:txBody>
      </p:sp>
      <p:sp>
        <p:nvSpPr>
          <p:cNvPr id="5" name="吹き出し: 四角形 4">
            <a:extLst>
              <a:ext uri="{FF2B5EF4-FFF2-40B4-BE49-F238E27FC236}">
                <a16:creationId xmlns:a16="http://schemas.microsoft.com/office/drawing/2014/main" id="{4601EC02-049F-E9FE-D302-1EF0AEBDDBEA}"/>
              </a:ext>
            </a:extLst>
          </p:cNvPr>
          <p:cNvSpPr/>
          <p:nvPr/>
        </p:nvSpPr>
        <p:spPr>
          <a:xfrm>
            <a:off x="7073392" y="3324044"/>
            <a:ext cx="2239361" cy="846190"/>
          </a:xfrm>
          <a:prstGeom prst="wedgeRectCallout">
            <a:avLst>
              <a:gd name="adj1" fmla="val -43096"/>
              <a:gd name="adj2" fmla="val 137896"/>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記載にあたる留意事項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成長投資計画書別紙（様式２）の「経費明細書」に記載する金額と、内容を合わせてください。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4971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6077D523-390C-B523-5CFB-F1674E0F2CF6}"/>
              </a:ext>
            </a:extLst>
          </p:cNvPr>
          <p:cNvSpPr>
            <a:spLocks noGrp="1"/>
          </p:cNvSpPr>
          <p:nvPr>
            <p:ph type="title"/>
          </p:nvPr>
        </p:nvSpPr>
        <p:spPr>
          <a:xfrm>
            <a:off x="511875" y="239100"/>
            <a:ext cx="8883347" cy="166199"/>
          </a:xfrm>
        </p:spPr>
        <p:txBody>
          <a:bodyPr vert="horz"/>
          <a:lstStyle/>
          <a:p>
            <a:r>
              <a:rPr lang="ja-JP" altLang="en-US" dirty="0"/>
              <a:t>４</a:t>
            </a:r>
            <a:r>
              <a:rPr lang="en-US" altLang="ja-JP" sz="1200" dirty="0"/>
              <a:t>.</a:t>
            </a:r>
            <a:r>
              <a:rPr lang="ja-JP" altLang="en-US" sz="1200" dirty="0"/>
              <a:t>大規模投資</a:t>
            </a:r>
            <a:r>
              <a:rPr lang="ja-JP" altLang="en-US" dirty="0"/>
              <a:t>・費用対効果</a:t>
            </a:r>
            <a:r>
              <a:rPr lang="ja-JP" altLang="en-US" sz="1200" dirty="0"/>
              <a:t>／費用対効果</a:t>
            </a:r>
            <a:endParaRPr lang="ja-JP" altLang="en-US"/>
          </a:p>
        </p:txBody>
      </p:sp>
      <p:sp>
        <p:nvSpPr>
          <p:cNvPr id="4" name="テキスト プレースホルダー 3">
            <a:extLst>
              <a:ext uri="{FF2B5EF4-FFF2-40B4-BE49-F238E27FC236}">
                <a16:creationId xmlns:a16="http://schemas.microsoft.com/office/drawing/2014/main" id="{A2E0E6F0-8ED5-6DAD-EFDC-AF46E73D4DB9}"/>
              </a:ext>
            </a:extLst>
          </p:cNvPr>
          <p:cNvSpPr>
            <a:spLocks noGrp="1"/>
          </p:cNvSpPr>
          <p:nvPr>
            <p:ph type="body" sz="quarter" idx="15"/>
          </p:nvPr>
        </p:nvSpPr>
        <p:spPr/>
        <p:txBody>
          <a:bodyPr/>
          <a:lstStyle/>
          <a:p>
            <a:endParaRPr lang="ja-JP" altLang="en-US"/>
          </a:p>
        </p:txBody>
      </p:sp>
      <p:sp>
        <p:nvSpPr>
          <p:cNvPr id="7" name="正方形/長方形 6">
            <a:extLst>
              <a:ext uri="{FF2B5EF4-FFF2-40B4-BE49-F238E27FC236}">
                <a16:creationId xmlns:a16="http://schemas.microsoft.com/office/drawing/2014/main" id="{10FB7983-A5BB-4449-EA3D-2168BBB74A27}"/>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補助事業として、補助金の交付額に対する付加価値の増加額等、費用対効果が高い設備投資であることを記載ください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その際、現在の自社の人材、技術、ネットワーク等の強みを活用することや既存事業とのシナジー効果が期待されること等により、効果的な取組となっていることについても記載ください</a:t>
            </a:r>
          </a:p>
        </p:txBody>
      </p:sp>
      <p:sp>
        <p:nvSpPr>
          <p:cNvPr id="9" name="フリーフォーム: 図形 8">
            <a:extLst>
              <a:ext uri="{FF2B5EF4-FFF2-40B4-BE49-F238E27FC236}">
                <a16:creationId xmlns:a16="http://schemas.microsoft.com/office/drawing/2014/main" id="{1BBEF7D0-DDF2-A364-0D78-FF39F4ED1E84}"/>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0" name="フリーフォーム: 図形 9">
            <a:extLst>
              <a:ext uri="{FF2B5EF4-FFF2-40B4-BE49-F238E27FC236}">
                <a16:creationId xmlns:a16="http://schemas.microsoft.com/office/drawing/2014/main" id="{FBFC20E8-6214-C1D6-4B60-FBC616DC95BB}"/>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1" name="フリーフォーム: 図形 10">
            <a:extLst>
              <a:ext uri="{FF2B5EF4-FFF2-40B4-BE49-F238E27FC236}">
                <a16:creationId xmlns:a16="http://schemas.microsoft.com/office/drawing/2014/main" id="{FADB7C4A-974E-FA06-B879-891AAABF7EB8}"/>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2" name="フリーフォーム: 図形 11">
            <a:extLst>
              <a:ext uri="{FF2B5EF4-FFF2-40B4-BE49-F238E27FC236}">
                <a16:creationId xmlns:a16="http://schemas.microsoft.com/office/drawing/2014/main" id="{8F89A7C8-D070-AA88-DB54-C4FF035EBFF7}"/>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大規模投資・費用対効果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13" name="フリーフォーム: 図形 12">
            <a:extLst>
              <a:ext uri="{FF2B5EF4-FFF2-40B4-BE49-F238E27FC236}">
                <a16:creationId xmlns:a16="http://schemas.microsoft.com/office/drawing/2014/main" id="{10E4A0EF-379E-1137-3375-D208B6E5CC87}"/>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15" name="正方形/長方形 14">
            <a:extLst>
              <a:ext uri="{FF2B5EF4-FFF2-40B4-BE49-F238E27FC236}">
                <a16:creationId xmlns:a16="http://schemas.microsoft.com/office/drawing/2014/main" id="{0901529A-A9B8-3A60-0C65-49EF192B3776}"/>
              </a:ext>
            </a:extLst>
          </p:cNvPr>
          <p:cNvSpPr/>
          <p:nvPr/>
        </p:nvSpPr>
        <p:spPr>
          <a:xfrm>
            <a:off x="578762" y="3694824"/>
            <a:ext cx="1020072"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R="45720" indent="128016" algn="ctr" fontAlgn="ctr">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rPr>
              <a:t>費用対効果</a:t>
            </a:r>
            <a:endParaRPr kumimoji="1" lang="ja-JP" altLang="ja-JP" sz="1200" b="1" kern="100" dirty="0">
              <a:solidFill>
                <a:schemeClr val="bg1"/>
              </a:solidFill>
              <a:latin typeface="Meiryo UI" panose="020B0604030504040204" pitchFamily="50" charset="-128"/>
              <a:ea typeface="Meiryo UI" panose="020B0604030504040204" pitchFamily="50" charset="-128"/>
            </a:endParaRPr>
          </a:p>
        </p:txBody>
      </p:sp>
      <p:sp>
        <p:nvSpPr>
          <p:cNvPr id="16" name="次の値と等しい 15">
            <a:extLst>
              <a:ext uri="{FF2B5EF4-FFF2-40B4-BE49-F238E27FC236}">
                <a16:creationId xmlns:a16="http://schemas.microsoft.com/office/drawing/2014/main" id="{7FF14E59-0C96-D808-AA51-59E0ACCF8B4B}"/>
              </a:ext>
            </a:extLst>
          </p:cNvPr>
          <p:cNvSpPr/>
          <p:nvPr/>
        </p:nvSpPr>
        <p:spPr>
          <a:xfrm>
            <a:off x="1606537" y="3748666"/>
            <a:ext cx="516155" cy="516155"/>
          </a:xfrm>
          <a:prstGeom prst="mathEqual">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2FC1929D-B2E5-6937-F0C8-25BCECA2988F}"/>
              </a:ext>
            </a:extLst>
          </p:cNvPr>
          <p:cNvSpPr/>
          <p:nvPr/>
        </p:nvSpPr>
        <p:spPr>
          <a:xfrm>
            <a:off x="2130395" y="3982924"/>
            <a:ext cx="1018800" cy="47639"/>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7E46386-92BF-9339-0AB4-56A99D4EBEC6}"/>
              </a:ext>
            </a:extLst>
          </p:cNvPr>
          <p:cNvSpPr/>
          <p:nvPr/>
        </p:nvSpPr>
        <p:spPr>
          <a:xfrm>
            <a:off x="2130395" y="3312670"/>
            <a:ext cx="1018800"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R="45720" indent="128016" algn="ctr" fontAlgn="ctr">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rPr>
              <a:t>付加価値</a:t>
            </a:r>
            <a:endParaRPr kumimoji="1" lang="en-US" altLang="ja-JP" sz="1200" b="1" kern="100" dirty="0">
              <a:solidFill>
                <a:schemeClr val="bg1"/>
              </a:solidFill>
              <a:latin typeface="Meiryo UI" panose="020B0604030504040204" pitchFamily="50" charset="-128"/>
              <a:ea typeface="Meiryo UI" panose="020B0604030504040204" pitchFamily="50" charset="-128"/>
            </a:endParaRPr>
          </a:p>
          <a:p>
            <a:pPr marR="45720" indent="128016" algn="ctr" fontAlgn="ctr">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rPr>
              <a:t>増加額</a:t>
            </a:r>
            <a:endParaRPr kumimoji="1" lang="ja-JP" altLang="ja-JP" sz="1200" b="1" kern="100"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5F60E8DC-362A-E328-72B6-2B279CA4EA89}"/>
              </a:ext>
            </a:extLst>
          </p:cNvPr>
          <p:cNvSpPr/>
          <p:nvPr/>
        </p:nvSpPr>
        <p:spPr>
          <a:xfrm>
            <a:off x="2130395" y="4076624"/>
            <a:ext cx="1018800" cy="624193"/>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marR="45720" indent="128016" algn="ctr" fontAlgn="ctr">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rPr>
              <a:t>補助</a:t>
            </a:r>
            <a:r>
              <a:rPr kumimoji="1" lang="ja-JP" altLang="en-US" sz="1200" b="1" kern="100">
                <a:solidFill>
                  <a:schemeClr val="bg1"/>
                </a:solidFill>
                <a:latin typeface="Meiryo UI" panose="020B0604030504040204" pitchFamily="50" charset="-128"/>
                <a:ea typeface="Meiryo UI" panose="020B0604030504040204" pitchFamily="50" charset="-128"/>
              </a:rPr>
              <a:t>金の</a:t>
            </a:r>
            <a:endParaRPr kumimoji="1" lang="en-US" altLang="ja-JP" sz="1200" b="1" kern="100" dirty="0">
              <a:solidFill>
                <a:schemeClr val="bg1"/>
              </a:solidFill>
              <a:latin typeface="Meiryo UI" panose="020B0604030504040204" pitchFamily="50" charset="-128"/>
              <a:ea typeface="Meiryo UI" panose="020B0604030504040204" pitchFamily="50" charset="-128"/>
            </a:endParaRPr>
          </a:p>
          <a:p>
            <a:pPr marR="45720" indent="128016" algn="ctr" fontAlgn="ctr">
              <a:tabLst>
                <a:tab pos="2700020" algn="ctr"/>
                <a:tab pos="5400040" algn="r"/>
              </a:tabLst>
            </a:pPr>
            <a:r>
              <a:rPr kumimoji="1" lang="ja-JP" altLang="en-US" sz="1200" b="1" kern="100" dirty="0">
                <a:solidFill>
                  <a:schemeClr val="bg1"/>
                </a:solidFill>
                <a:latin typeface="Meiryo UI" panose="020B0604030504040204" pitchFamily="50" charset="-128"/>
                <a:ea typeface="Meiryo UI" panose="020B0604030504040204" pitchFamily="50" charset="-128"/>
              </a:rPr>
              <a:t>交付額</a:t>
            </a:r>
            <a:endParaRPr kumimoji="1" lang="ja-JP" altLang="ja-JP" sz="1200" b="1" kern="100" dirty="0">
              <a:solidFill>
                <a:schemeClr val="bg1"/>
              </a:solidFill>
              <a:latin typeface="Meiryo UI" panose="020B0604030504040204" pitchFamily="50" charset="-128"/>
              <a:ea typeface="Meiryo UI" panose="020B0604030504040204" pitchFamily="50" charset="-128"/>
            </a:endParaRPr>
          </a:p>
        </p:txBody>
      </p:sp>
      <p:sp>
        <p:nvSpPr>
          <p:cNvPr id="20" name="四角形: 角を丸くする 19">
            <a:extLst>
              <a:ext uri="{FF2B5EF4-FFF2-40B4-BE49-F238E27FC236}">
                <a16:creationId xmlns:a16="http://schemas.microsoft.com/office/drawing/2014/main" id="{0522A993-6E94-D552-BE0A-CD50E5C1857C}"/>
              </a:ext>
            </a:extLst>
          </p:cNvPr>
          <p:cNvSpPr/>
          <p:nvPr/>
        </p:nvSpPr>
        <p:spPr>
          <a:xfrm>
            <a:off x="617369" y="4247927"/>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a:solidFill>
                  <a:sysClr val="windowText" lastClr="000000"/>
                </a:solidFill>
                <a:latin typeface="Meiryo UI"/>
                <a:ea typeface="Meiryo UI"/>
              </a:rPr>
              <a:t>x%</a:t>
            </a:r>
          </a:p>
        </p:txBody>
      </p:sp>
      <p:sp>
        <p:nvSpPr>
          <p:cNvPr id="21" name="四角形: 角を丸くする 20">
            <a:extLst>
              <a:ext uri="{FF2B5EF4-FFF2-40B4-BE49-F238E27FC236}">
                <a16:creationId xmlns:a16="http://schemas.microsoft.com/office/drawing/2014/main" id="{EDACB390-7287-6764-88A6-C116019B3743}"/>
              </a:ext>
            </a:extLst>
          </p:cNvPr>
          <p:cNvSpPr/>
          <p:nvPr/>
        </p:nvSpPr>
        <p:spPr>
          <a:xfrm>
            <a:off x="2176704" y="4560025"/>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a:solidFill>
                  <a:sysClr val="windowText" lastClr="000000"/>
                </a:solidFill>
                <a:latin typeface="Meiryo UI"/>
                <a:ea typeface="Meiryo UI"/>
              </a:rPr>
              <a:t>xx</a:t>
            </a:r>
            <a:r>
              <a:rPr kumimoji="1" lang="ja-JP" altLang="en-US" sz="1200" b="1" dirty="0">
                <a:solidFill>
                  <a:sysClr val="windowText" lastClr="000000"/>
                </a:solidFill>
                <a:latin typeface="Meiryo UI"/>
                <a:ea typeface="Meiryo UI"/>
              </a:rPr>
              <a:t>百万円</a:t>
            </a:r>
            <a:endParaRPr kumimoji="1" lang="en-US" altLang="ja-JP" sz="1200" b="1" dirty="0">
              <a:solidFill>
                <a:sysClr val="windowText" lastClr="000000"/>
              </a:solidFill>
              <a:latin typeface="Meiryo UI"/>
              <a:ea typeface="Meiryo UI"/>
            </a:endParaRPr>
          </a:p>
        </p:txBody>
      </p:sp>
      <p:sp>
        <p:nvSpPr>
          <p:cNvPr id="22" name="四角形: 角を丸くする 21">
            <a:extLst>
              <a:ext uri="{FF2B5EF4-FFF2-40B4-BE49-F238E27FC236}">
                <a16:creationId xmlns:a16="http://schemas.microsoft.com/office/drawing/2014/main" id="{62F0A136-B17C-ADEB-DCB0-06DA14E5CF8B}"/>
              </a:ext>
            </a:extLst>
          </p:cNvPr>
          <p:cNvSpPr/>
          <p:nvPr/>
        </p:nvSpPr>
        <p:spPr>
          <a:xfrm>
            <a:off x="2176704" y="3171878"/>
            <a:ext cx="926182" cy="28158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en-US" altLang="ja-JP" sz="1200" b="1" dirty="0">
                <a:solidFill>
                  <a:sysClr val="windowText" lastClr="000000"/>
                </a:solidFill>
                <a:latin typeface="Meiryo UI"/>
                <a:ea typeface="Meiryo UI"/>
              </a:rPr>
              <a:t>xx</a:t>
            </a:r>
            <a:r>
              <a:rPr kumimoji="1" lang="ja-JP" altLang="en-US" sz="1200" b="1">
                <a:solidFill>
                  <a:sysClr val="windowText" lastClr="000000"/>
                </a:solidFill>
                <a:latin typeface="Meiryo UI"/>
                <a:ea typeface="Meiryo UI"/>
              </a:rPr>
              <a:t>百万円</a:t>
            </a:r>
            <a:endParaRPr kumimoji="1" lang="en-US" altLang="ja-JP" sz="1200" b="1" dirty="0">
              <a:solidFill>
                <a:sysClr val="windowText" lastClr="000000"/>
              </a:solidFill>
              <a:latin typeface="Meiryo UI"/>
              <a:ea typeface="Meiryo UI"/>
            </a:endParaRPr>
          </a:p>
        </p:txBody>
      </p:sp>
      <p:cxnSp>
        <p:nvCxnSpPr>
          <p:cNvPr id="23" name="直線矢印コネクタ 22">
            <a:extLst>
              <a:ext uri="{FF2B5EF4-FFF2-40B4-BE49-F238E27FC236}">
                <a16:creationId xmlns:a16="http://schemas.microsoft.com/office/drawing/2014/main" id="{DF854BA7-2A43-4DAC-7A09-DD453B626AE9}"/>
              </a:ext>
            </a:extLst>
          </p:cNvPr>
          <p:cNvCxnSpPr>
            <a:cxnSpLocks/>
          </p:cNvCxnSpPr>
          <p:nvPr/>
        </p:nvCxnSpPr>
        <p:spPr>
          <a:xfrm>
            <a:off x="3491183" y="3097326"/>
            <a:ext cx="5771105" cy="23820"/>
          </a:xfrm>
          <a:prstGeom prst="straightConnector1">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3539D0B3-C455-0169-3DDA-91DAA7F71AD3}"/>
              </a:ext>
            </a:extLst>
          </p:cNvPr>
          <p:cNvSpPr/>
          <p:nvPr/>
        </p:nvSpPr>
        <p:spPr>
          <a:xfrm>
            <a:off x="3491183" y="2513107"/>
            <a:ext cx="5771105" cy="436073"/>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2.</a:t>
            </a:r>
            <a:r>
              <a:rPr kumimoji="1" lang="ja-JP" altLang="en-US" sz="1200" b="1">
                <a:solidFill>
                  <a:schemeClr val="tx1"/>
                </a:solidFill>
                <a:latin typeface="Meiryo UI" panose="020B0604030504040204" pitchFamily="50" charset="-128"/>
                <a:ea typeface="Meiryo UI" panose="020B0604030504040204" pitchFamily="50" charset="-128"/>
              </a:rPr>
              <a:t>先進性・成長性／労働生産性</a:t>
            </a:r>
            <a:r>
              <a:rPr kumimoji="1" lang="ja-JP" altLang="en-US" sz="1200" b="1" dirty="0">
                <a:solidFill>
                  <a:schemeClr val="tx1"/>
                </a:solidFill>
                <a:latin typeface="Meiryo UI" panose="020B0604030504040204" pitchFamily="50" charset="-128"/>
                <a:ea typeface="Meiryo UI" panose="020B0604030504040204" pitchFamily="50" charset="-128"/>
              </a:rPr>
              <a:t>向上の</a:t>
            </a:r>
            <a:r>
              <a:rPr kumimoji="1" lang="ja-JP" altLang="en-US" sz="1200" b="1">
                <a:solidFill>
                  <a:schemeClr val="tx1"/>
                </a:solidFill>
                <a:latin typeface="Meiryo UI" panose="020B0604030504040204" pitchFamily="50" charset="-128"/>
                <a:ea typeface="Meiryo UI" panose="020B0604030504040204" pitchFamily="50" charset="-128"/>
              </a:rPr>
              <a:t>見込み」にて記載済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BEC9B419-E80C-940D-0422-AD1C833FF9D4}"/>
              </a:ext>
            </a:extLst>
          </p:cNvPr>
          <p:cNvSpPr/>
          <p:nvPr/>
        </p:nvSpPr>
        <p:spPr>
          <a:xfrm>
            <a:off x="3491183" y="3367314"/>
            <a:ext cx="5771105" cy="2962598"/>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ysClr val="windowText" lastClr="000000"/>
                </a:solidFill>
                <a:latin typeface="Meiryo UI"/>
                <a:ea typeface="Meiryo UI"/>
              </a:rPr>
              <a:t>自社資源の有効活用や既存事業とのシナジー効果等</a:t>
            </a:r>
            <a:r>
              <a:rPr kumimoji="1" lang="ja-JP" altLang="en-US" sz="1200" dirty="0">
                <a:solidFill>
                  <a:schemeClr val="tx1"/>
                </a:solidFill>
                <a:latin typeface="Meiryo UI" panose="020B0604030504040204" pitchFamily="50" charset="-128"/>
                <a:ea typeface="Meiryo UI" panose="020B0604030504040204" pitchFamily="50" charset="-128"/>
              </a:rPr>
              <a:t>、補助事業を通じて効果的な取組とするための工夫点記載ください。）</a:t>
            </a:r>
          </a:p>
        </p:txBody>
      </p:sp>
      <p:cxnSp>
        <p:nvCxnSpPr>
          <p:cNvPr id="26" name="直線矢印コネクタ 25">
            <a:extLst>
              <a:ext uri="{FF2B5EF4-FFF2-40B4-BE49-F238E27FC236}">
                <a16:creationId xmlns:a16="http://schemas.microsoft.com/office/drawing/2014/main" id="{2A55BF6D-1EE9-B684-5066-28DDD6EE9A4B}"/>
              </a:ext>
            </a:extLst>
          </p:cNvPr>
          <p:cNvCxnSpPr>
            <a:cxnSpLocks/>
          </p:cNvCxnSpPr>
          <p:nvPr/>
        </p:nvCxnSpPr>
        <p:spPr>
          <a:xfrm>
            <a:off x="3316637" y="2382472"/>
            <a:ext cx="0" cy="3850142"/>
          </a:xfrm>
          <a:prstGeom prst="straightConnector1">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A90DFBB-C7A9-F7E1-3FFC-03479FBED08A}"/>
              </a:ext>
            </a:extLst>
          </p:cNvPr>
          <p:cNvSpPr txBox="1"/>
          <p:nvPr/>
        </p:nvSpPr>
        <p:spPr>
          <a:xfrm>
            <a:off x="380177" y="2095938"/>
            <a:ext cx="2959744"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設備投資の費用対効果の見込み</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5CF4298B-010C-C748-B951-E31C5B648499}"/>
              </a:ext>
            </a:extLst>
          </p:cNvPr>
          <p:cNvSpPr txBox="1"/>
          <p:nvPr/>
        </p:nvSpPr>
        <p:spPr>
          <a:xfrm>
            <a:off x="3491182" y="2095938"/>
            <a:ext cx="5771105"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付加価値額変動理由および効果的な取組に向けた工夫点</a:t>
            </a:r>
          </a:p>
        </p:txBody>
      </p:sp>
      <p:sp>
        <p:nvSpPr>
          <p:cNvPr id="29" name="四角形: 角を丸くする 28">
            <a:extLst>
              <a:ext uri="{FF2B5EF4-FFF2-40B4-BE49-F238E27FC236}">
                <a16:creationId xmlns:a16="http://schemas.microsoft.com/office/drawing/2014/main" id="{48D4CA46-385A-81C6-EB64-1C6B58394511}"/>
              </a:ext>
            </a:extLst>
          </p:cNvPr>
          <p:cNvSpPr/>
          <p:nvPr/>
        </p:nvSpPr>
        <p:spPr>
          <a:xfrm>
            <a:off x="3484080" y="2360807"/>
            <a:ext cx="1675082"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付加価値額変動理由</a:t>
            </a:r>
            <a:endParaRPr kumimoji="1" lang="en-US" altLang="ja-JP" sz="1200" b="1" dirty="0">
              <a:solidFill>
                <a:sysClr val="windowText" lastClr="000000"/>
              </a:solidFill>
              <a:latin typeface="Meiryo UI"/>
              <a:ea typeface="Meiryo UI"/>
            </a:endParaRPr>
          </a:p>
        </p:txBody>
      </p:sp>
      <p:sp>
        <p:nvSpPr>
          <p:cNvPr id="30" name="四角形: 角を丸くする 29">
            <a:extLst>
              <a:ext uri="{FF2B5EF4-FFF2-40B4-BE49-F238E27FC236}">
                <a16:creationId xmlns:a16="http://schemas.microsoft.com/office/drawing/2014/main" id="{91660AD4-92DC-57DB-BF46-7A2EE8AD5602}"/>
              </a:ext>
            </a:extLst>
          </p:cNvPr>
          <p:cNvSpPr/>
          <p:nvPr/>
        </p:nvSpPr>
        <p:spPr>
          <a:xfrm>
            <a:off x="3484079" y="3221973"/>
            <a:ext cx="2552511" cy="232714"/>
          </a:xfrm>
          <a:prstGeom prst="roundRect">
            <a:avLst>
              <a:gd name="adj" fmla="val 40234"/>
            </a:avLst>
          </a:prstGeom>
          <a:solidFill>
            <a:schemeClr val="accent2"/>
          </a:solidFill>
          <a:ln>
            <a:noFill/>
          </a:ln>
        </p:spPr>
        <p:txBody>
          <a:bodyPr wrap="square" lIns="36000" rIns="36000" anchor="ctr">
            <a:noAutofit/>
          </a:bodyPr>
          <a:lstStyle/>
          <a:p>
            <a:pPr algn="ctr" defTabSz="914400"/>
            <a:r>
              <a:rPr kumimoji="1" lang="ja-JP" altLang="en-US" sz="1200" b="1" dirty="0">
                <a:solidFill>
                  <a:sysClr val="windowText" lastClr="000000"/>
                </a:solidFill>
                <a:latin typeface="Meiryo UI"/>
                <a:ea typeface="Meiryo UI"/>
              </a:rPr>
              <a:t>自社資源の活用とシナジー効果</a:t>
            </a:r>
            <a:endParaRPr kumimoji="1" lang="en-US" altLang="ja-JP" sz="1200" b="1" dirty="0">
              <a:solidFill>
                <a:sysClr val="windowText" lastClr="000000"/>
              </a:solidFill>
              <a:latin typeface="Meiryo UI"/>
              <a:ea typeface="Meiryo UI"/>
            </a:endParaRPr>
          </a:p>
        </p:txBody>
      </p:sp>
      <p:sp>
        <p:nvSpPr>
          <p:cNvPr id="35" name="正方形/長方形 34">
            <a:extLst>
              <a:ext uri="{FF2B5EF4-FFF2-40B4-BE49-F238E27FC236}">
                <a16:creationId xmlns:a16="http://schemas.microsoft.com/office/drawing/2014/main" id="{390C52AC-E5C2-7E95-1432-54A148503332}"/>
              </a:ext>
            </a:extLst>
          </p:cNvPr>
          <p:cNvSpPr/>
          <p:nvPr/>
        </p:nvSpPr>
        <p:spPr>
          <a:xfrm>
            <a:off x="3933496" y="4464472"/>
            <a:ext cx="577087" cy="531805"/>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ja-JP" altLang="en-US" sz="1200" b="1" dirty="0">
                <a:solidFill>
                  <a:schemeClr val="bg1"/>
                </a:solidFill>
                <a:latin typeface="Meiryo UI"/>
                <a:ea typeface="Meiryo UI"/>
              </a:rPr>
              <a:t>モノ</a:t>
            </a:r>
            <a:endParaRPr kumimoji="1" lang="en-US" altLang="ja-JP" sz="1200" b="1" dirty="0">
              <a:solidFill>
                <a:schemeClr val="bg1"/>
              </a:solidFill>
              <a:latin typeface="Meiryo UI"/>
              <a:ea typeface="Meiryo UI"/>
            </a:endParaRPr>
          </a:p>
        </p:txBody>
      </p:sp>
      <p:sp>
        <p:nvSpPr>
          <p:cNvPr id="36" name="正方形/長方形 35">
            <a:extLst>
              <a:ext uri="{FF2B5EF4-FFF2-40B4-BE49-F238E27FC236}">
                <a16:creationId xmlns:a16="http://schemas.microsoft.com/office/drawing/2014/main" id="{6594407C-4102-76E1-4AD6-EB4A24CBCFD3}"/>
              </a:ext>
            </a:extLst>
          </p:cNvPr>
          <p:cNvSpPr/>
          <p:nvPr/>
        </p:nvSpPr>
        <p:spPr>
          <a:xfrm>
            <a:off x="4619465" y="4464472"/>
            <a:ext cx="4578779" cy="531805"/>
          </a:xfrm>
          <a:prstGeom prst="rect">
            <a:avLst/>
          </a:prstGeom>
          <a:noFill/>
          <a:ln>
            <a:noFill/>
          </a:ln>
        </p:spPr>
        <p:txBody>
          <a:bodyPr wrap="square" lIns="36000" rIns="36000" anchor="ctr">
            <a:noAutofit/>
          </a:bodyPr>
          <a:lstStyle/>
          <a:p>
            <a:pPr defTabSz="914400">
              <a:lnSpc>
                <a:spcPct val="110000"/>
              </a:lnSpc>
            </a:pPr>
            <a:r>
              <a:rPr kumimoji="1" lang="en-US" altLang="ja-JP" sz="1200" dirty="0">
                <a:solidFill>
                  <a:sysClr val="windowText" lastClr="000000"/>
                </a:solidFill>
                <a:latin typeface="Meiryo UI"/>
                <a:ea typeface="Meiryo UI"/>
              </a:rPr>
              <a:t>xxx</a:t>
            </a:r>
          </a:p>
        </p:txBody>
      </p:sp>
      <p:sp>
        <p:nvSpPr>
          <p:cNvPr id="37" name="正方形/長方形 36">
            <a:extLst>
              <a:ext uri="{FF2B5EF4-FFF2-40B4-BE49-F238E27FC236}">
                <a16:creationId xmlns:a16="http://schemas.microsoft.com/office/drawing/2014/main" id="{C3F1F234-9D75-4007-0CFF-F464BB4C876B}"/>
              </a:ext>
            </a:extLst>
          </p:cNvPr>
          <p:cNvSpPr/>
          <p:nvPr/>
        </p:nvSpPr>
        <p:spPr>
          <a:xfrm>
            <a:off x="3933496" y="5020918"/>
            <a:ext cx="577087" cy="606979"/>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ja-JP" altLang="en-US" sz="1200" b="1" dirty="0">
                <a:solidFill>
                  <a:schemeClr val="bg1"/>
                </a:solidFill>
                <a:latin typeface="Meiryo UI"/>
                <a:ea typeface="Meiryo UI"/>
              </a:rPr>
              <a:t>情報</a:t>
            </a:r>
            <a:endParaRPr kumimoji="1" lang="en-US" altLang="ja-JP" sz="1200" b="1" dirty="0">
              <a:solidFill>
                <a:schemeClr val="bg1"/>
              </a:solidFill>
              <a:latin typeface="Meiryo UI"/>
              <a:ea typeface="Meiryo UI"/>
            </a:endParaRPr>
          </a:p>
        </p:txBody>
      </p:sp>
      <p:sp>
        <p:nvSpPr>
          <p:cNvPr id="38" name="正方形/長方形 37">
            <a:extLst>
              <a:ext uri="{FF2B5EF4-FFF2-40B4-BE49-F238E27FC236}">
                <a16:creationId xmlns:a16="http://schemas.microsoft.com/office/drawing/2014/main" id="{75330FBA-489F-270E-3D0B-2B3E84E7BAD1}"/>
              </a:ext>
            </a:extLst>
          </p:cNvPr>
          <p:cNvSpPr/>
          <p:nvPr/>
        </p:nvSpPr>
        <p:spPr>
          <a:xfrm>
            <a:off x="4619465" y="5020918"/>
            <a:ext cx="4578779" cy="606979"/>
          </a:xfrm>
          <a:prstGeom prst="rect">
            <a:avLst/>
          </a:prstGeom>
          <a:noFill/>
          <a:ln>
            <a:noFill/>
          </a:ln>
        </p:spPr>
        <p:txBody>
          <a:bodyPr wrap="square" lIns="36000" rIns="36000" anchor="ctr">
            <a:noAutofit/>
          </a:bodyPr>
          <a:lstStyle/>
          <a:p>
            <a:pPr defTabSz="914400">
              <a:lnSpc>
                <a:spcPct val="110000"/>
              </a:lnSpc>
            </a:pPr>
            <a:r>
              <a:rPr kumimoji="1" lang="en-US" altLang="ja-JP" sz="1200" dirty="0">
                <a:solidFill>
                  <a:sysClr val="windowText" lastClr="000000"/>
                </a:solidFill>
                <a:latin typeface="Meiryo UI"/>
                <a:ea typeface="Meiryo UI"/>
              </a:rPr>
              <a:t>xxx</a:t>
            </a:r>
          </a:p>
        </p:txBody>
      </p:sp>
      <p:sp>
        <p:nvSpPr>
          <p:cNvPr id="39" name="正方形/長方形 38">
            <a:extLst>
              <a:ext uri="{FF2B5EF4-FFF2-40B4-BE49-F238E27FC236}">
                <a16:creationId xmlns:a16="http://schemas.microsoft.com/office/drawing/2014/main" id="{C2918434-62E1-7CC7-710D-1AF904BEABB7}"/>
              </a:ext>
            </a:extLst>
          </p:cNvPr>
          <p:cNvSpPr/>
          <p:nvPr/>
        </p:nvSpPr>
        <p:spPr>
          <a:xfrm>
            <a:off x="3933496" y="3938765"/>
            <a:ext cx="577087" cy="501066"/>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kumimoji="1" lang="ja-JP" altLang="en-US" sz="1200" b="1" dirty="0">
                <a:solidFill>
                  <a:schemeClr val="bg1"/>
                </a:solidFill>
                <a:latin typeface="Meiryo UI"/>
                <a:ea typeface="Meiryo UI"/>
              </a:rPr>
              <a:t>ヒト</a:t>
            </a:r>
            <a:endParaRPr kumimoji="1" lang="en-US" altLang="ja-JP" sz="1200" b="1" dirty="0">
              <a:solidFill>
                <a:schemeClr val="bg1"/>
              </a:solidFill>
              <a:latin typeface="Meiryo UI"/>
              <a:ea typeface="Meiryo UI"/>
            </a:endParaRPr>
          </a:p>
        </p:txBody>
      </p:sp>
      <p:sp>
        <p:nvSpPr>
          <p:cNvPr id="40" name="正方形/長方形 39">
            <a:extLst>
              <a:ext uri="{FF2B5EF4-FFF2-40B4-BE49-F238E27FC236}">
                <a16:creationId xmlns:a16="http://schemas.microsoft.com/office/drawing/2014/main" id="{DDFCCFB3-9CDB-6CE2-931A-78F836F3037E}"/>
              </a:ext>
            </a:extLst>
          </p:cNvPr>
          <p:cNvSpPr/>
          <p:nvPr/>
        </p:nvSpPr>
        <p:spPr>
          <a:xfrm>
            <a:off x="4619465" y="3938765"/>
            <a:ext cx="4578779" cy="501066"/>
          </a:xfrm>
          <a:prstGeom prst="rect">
            <a:avLst/>
          </a:prstGeom>
          <a:noFill/>
          <a:ln>
            <a:noFill/>
          </a:ln>
        </p:spPr>
        <p:txBody>
          <a:bodyPr wrap="square" lIns="36000" rIns="36000" anchor="ctr">
            <a:noAutofit/>
          </a:bodyPr>
          <a:lstStyle/>
          <a:p>
            <a:pPr defTabSz="914400">
              <a:lnSpc>
                <a:spcPct val="110000"/>
              </a:lnSpc>
            </a:pPr>
            <a:r>
              <a:rPr kumimoji="1" lang="en-US" altLang="ja-JP" sz="1200" dirty="0">
                <a:solidFill>
                  <a:sysClr val="windowText" lastClr="000000"/>
                </a:solidFill>
                <a:latin typeface="Meiryo UI"/>
                <a:ea typeface="Meiryo UI"/>
              </a:rPr>
              <a:t>xxx</a:t>
            </a:r>
          </a:p>
        </p:txBody>
      </p:sp>
      <p:sp>
        <p:nvSpPr>
          <p:cNvPr id="33" name="吹き出し: 四角形 32">
            <a:extLst>
              <a:ext uri="{FF2B5EF4-FFF2-40B4-BE49-F238E27FC236}">
                <a16:creationId xmlns:a16="http://schemas.microsoft.com/office/drawing/2014/main" id="{650F6EE9-ABA9-6B99-49C5-133E61385A7A}"/>
              </a:ext>
            </a:extLst>
          </p:cNvPr>
          <p:cNvSpPr/>
          <p:nvPr/>
        </p:nvSpPr>
        <p:spPr>
          <a:xfrm>
            <a:off x="1080460" y="2431544"/>
            <a:ext cx="1960099" cy="632135"/>
          </a:xfrm>
          <a:prstGeom prst="wedgeRectCallout">
            <a:avLst>
              <a:gd name="adj1" fmla="val 14748"/>
              <a:gd name="adj2" fmla="val 78436"/>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記載にあたる留意事項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下記算式に沿って、記載ください。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a:p>
            <a:pPr defTabSz="742950"/>
            <a:r>
              <a:rPr kumimoji="1" lang="zh-TW" altLang="en-US" sz="900" dirty="0">
                <a:solidFill>
                  <a:srgbClr val="575757"/>
                </a:solidFill>
                <a:latin typeface="Meiryo UI" panose="020B0604030504040204" pitchFamily="50" charset="-128"/>
                <a:ea typeface="Meiryo UI" panose="020B0604030504040204" pitchFamily="50" charset="-128"/>
              </a:rPr>
              <a:t>事業化報告最終年度</a:t>
            </a:r>
            <a:r>
              <a:rPr kumimoji="1" lang="ja-JP" altLang="en-US" sz="900" dirty="0">
                <a:solidFill>
                  <a:srgbClr val="575757"/>
                </a:solidFill>
                <a:latin typeface="Meiryo UI" panose="020B0604030504040204" pitchFamily="50" charset="-128"/>
                <a:ea typeface="Meiryo UI" panose="020B0604030504040204" pitchFamily="50" charset="-128"/>
              </a:rPr>
              <a:t>の付加価値額</a:t>
            </a:r>
            <a:br>
              <a:rPr kumimoji="1" lang="en-US" altLang="ja-JP" sz="900" dirty="0">
                <a:solidFill>
                  <a:srgbClr val="575757"/>
                </a:solidFill>
                <a:latin typeface="Meiryo UI" panose="020B0604030504040204" pitchFamily="50" charset="-128"/>
                <a:ea typeface="Meiryo UI" panose="020B0604030504040204" pitchFamily="50" charset="-128"/>
              </a:rPr>
            </a:br>
            <a:r>
              <a:rPr kumimoji="1" lang="ja-JP" altLang="en-US" sz="900" dirty="0">
                <a:solidFill>
                  <a:srgbClr val="575757"/>
                </a:solidFill>
                <a:latin typeface="Meiryo UI" panose="020B0604030504040204" pitchFamily="50" charset="-128"/>
                <a:ea typeface="Meiryo UI" panose="020B0604030504040204" pitchFamily="50" charset="-128"/>
              </a:rPr>
              <a:t>ー直近決算年度の付加価値額</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
        <p:nvSpPr>
          <p:cNvPr id="34" name="吹き出し: 四角形 33">
            <a:extLst>
              <a:ext uri="{FF2B5EF4-FFF2-40B4-BE49-F238E27FC236}">
                <a16:creationId xmlns:a16="http://schemas.microsoft.com/office/drawing/2014/main" id="{7DD7EBC9-59F8-3C54-9250-B9EC458530F5}"/>
              </a:ext>
            </a:extLst>
          </p:cNvPr>
          <p:cNvSpPr/>
          <p:nvPr/>
        </p:nvSpPr>
        <p:spPr>
          <a:xfrm>
            <a:off x="1080460" y="4995732"/>
            <a:ext cx="1960099" cy="474932"/>
          </a:xfrm>
          <a:prstGeom prst="wedgeRectCallout">
            <a:avLst>
              <a:gd name="adj1" fmla="val 25422"/>
              <a:gd name="adj2" fmla="val -74798"/>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記載にあたる留意事項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申請する補助金額を記載ください。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FE6AE250-8AB8-DF33-8AA5-CA82C7436760}"/>
              </a:ext>
            </a:extLst>
          </p:cNvPr>
          <p:cNvSpPr/>
          <p:nvPr/>
        </p:nvSpPr>
        <p:spPr>
          <a:xfrm>
            <a:off x="3596423" y="3944102"/>
            <a:ext cx="319363" cy="1686870"/>
          </a:xfrm>
          <a:prstGeom prst="rect">
            <a:avLst/>
          </a:prstGeom>
          <a:solidFill>
            <a:schemeClr val="bg1">
              <a:lumMod val="50000"/>
            </a:schemeClr>
          </a:solidFill>
          <a:ln>
            <a:noFill/>
          </a:ln>
        </p:spPr>
        <p:txBody>
          <a:bodyPr vert="eaVert" wrap="square" lIns="36000" rIns="36000" anchor="ctr">
            <a:noAutofit/>
          </a:bodyPr>
          <a:lstStyle/>
          <a:p>
            <a:pPr algn="ctr" defTabSz="914400">
              <a:lnSpc>
                <a:spcPct val="110000"/>
              </a:lnSpc>
            </a:pPr>
            <a:r>
              <a:rPr lang="ja-JP" altLang="en-US" sz="1200" b="1" dirty="0">
                <a:solidFill>
                  <a:schemeClr val="bg1"/>
                </a:solidFill>
                <a:latin typeface="Meiryo UI"/>
                <a:ea typeface="Meiryo UI"/>
              </a:rPr>
              <a:t>自社資源の活用</a:t>
            </a:r>
            <a:endParaRPr kumimoji="1" lang="en-US" altLang="ja-JP" sz="1200" b="1" dirty="0">
              <a:solidFill>
                <a:schemeClr val="bg1"/>
              </a:solidFill>
              <a:latin typeface="Meiryo UI"/>
              <a:ea typeface="Meiryo UI"/>
            </a:endParaRPr>
          </a:p>
        </p:txBody>
      </p:sp>
      <p:sp>
        <p:nvSpPr>
          <p:cNvPr id="46" name="正方形/長方形 45">
            <a:extLst>
              <a:ext uri="{FF2B5EF4-FFF2-40B4-BE49-F238E27FC236}">
                <a16:creationId xmlns:a16="http://schemas.microsoft.com/office/drawing/2014/main" id="{14BCC5CC-D6E6-2664-7611-2F70FB51E923}"/>
              </a:ext>
            </a:extLst>
          </p:cNvPr>
          <p:cNvSpPr/>
          <p:nvPr/>
        </p:nvSpPr>
        <p:spPr>
          <a:xfrm>
            <a:off x="3600064" y="5659938"/>
            <a:ext cx="910520" cy="606979"/>
          </a:xfrm>
          <a:prstGeom prst="rect">
            <a:avLst/>
          </a:prstGeom>
          <a:solidFill>
            <a:schemeClr val="bg1">
              <a:lumMod val="50000"/>
            </a:schemeClr>
          </a:solidFill>
          <a:ln>
            <a:noFill/>
          </a:ln>
        </p:spPr>
        <p:txBody>
          <a:bodyPr wrap="square" lIns="36000" rIns="36000" anchor="ctr">
            <a:noAutofit/>
          </a:bodyPr>
          <a:lstStyle/>
          <a:p>
            <a:pPr algn="ctr" defTabSz="914400">
              <a:lnSpc>
                <a:spcPct val="110000"/>
              </a:lnSpc>
            </a:pPr>
            <a:r>
              <a:rPr lang="ja-JP" altLang="en-US" sz="1200" b="1" dirty="0">
                <a:solidFill>
                  <a:schemeClr val="bg1"/>
                </a:solidFill>
                <a:latin typeface="Meiryo UI"/>
                <a:ea typeface="Meiryo UI"/>
              </a:rPr>
              <a:t>シナジー効果</a:t>
            </a:r>
            <a:endParaRPr kumimoji="1" lang="en-US" altLang="ja-JP" sz="1200" b="1" dirty="0">
              <a:solidFill>
                <a:schemeClr val="bg1"/>
              </a:solidFill>
              <a:latin typeface="Meiryo UI"/>
              <a:ea typeface="Meiryo UI"/>
            </a:endParaRPr>
          </a:p>
        </p:txBody>
      </p:sp>
      <p:sp>
        <p:nvSpPr>
          <p:cNvPr id="47" name="正方形/長方形 46">
            <a:extLst>
              <a:ext uri="{FF2B5EF4-FFF2-40B4-BE49-F238E27FC236}">
                <a16:creationId xmlns:a16="http://schemas.microsoft.com/office/drawing/2014/main" id="{3EB74ADC-0F06-DB65-4D38-2213ECB0A485}"/>
              </a:ext>
            </a:extLst>
          </p:cNvPr>
          <p:cNvSpPr/>
          <p:nvPr/>
        </p:nvSpPr>
        <p:spPr>
          <a:xfrm>
            <a:off x="4619465" y="5659938"/>
            <a:ext cx="4578779" cy="606979"/>
          </a:xfrm>
          <a:prstGeom prst="rect">
            <a:avLst/>
          </a:prstGeom>
          <a:noFill/>
          <a:ln>
            <a:noFill/>
          </a:ln>
        </p:spPr>
        <p:txBody>
          <a:bodyPr wrap="square" lIns="36000" rIns="36000" anchor="ctr">
            <a:noAutofit/>
          </a:bodyPr>
          <a:lstStyle/>
          <a:p>
            <a:pPr defTabSz="914400">
              <a:lnSpc>
                <a:spcPct val="110000"/>
              </a:lnSpc>
            </a:pPr>
            <a:r>
              <a:rPr kumimoji="1" lang="en-US" altLang="ja-JP" sz="1200" dirty="0">
                <a:solidFill>
                  <a:sysClr val="windowText" lastClr="000000"/>
                </a:solidFill>
                <a:latin typeface="Meiryo UI"/>
                <a:ea typeface="Meiryo UI"/>
              </a:rPr>
              <a:t>xxx</a:t>
            </a:r>
          </a:p>
        </p:txBody>
      </p:sp>
    </p:spTree>
    <p:extLst>
      <p:ext uri="{BB962C8B-B14F-4D97-AF65-F5344CB8AC3E}">
        <p14:creationId xmlns:p14="http://schemas.microsoft.com/office/powerpoint/2010/main" val="208005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BD47"/>
        </a:solidFill>
        <a:effectLst/>
      </p:bgPr>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1BBEEB8A-AB66-0516-2D96-A184C8ECC479}"/>
              </a:ext>
            </a:extLst>
          </p:cNvPr>
          <p:cNvGraphicFramePr>
            <a:graphicFrameLocks noChangeAspect="1"/>
          </p:cNvGraphicFramePr>
          <p:nvPr>
            <p:custDataLst>
              <p:tags r:id="rId1"/>
            </p:custDataLst>
            <p:extLst>
              <p:ext uri="{D42A27DB-BD31-4B8C-83A1-F6EECF244321}">
                <p14:modId xmlns:p14="http://schemas.microsoft.com/office/powerpoint/2010/main" val="15437653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0" name="think-cell data - do not delete" hidden="1">
                        <a:extLst>
                          <a:ext uri="{FF2B5EF4-FFF2-40B4-BE49-F238E27FC236}">
                            <a16:creationId xmlns:a16="http://schemas.microsoft.com/office/drawing/2014/main" id="{1BBEEB8A-AB66-0516-2D96-A184C8ECC47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F0EC748-671F-4E80-A072-520E15019CCE}"/>
              </a:ext>
            </a:extLst>
          </p:cNvPr>
          <p:cNvSpPr>
            <a:spLocks noGrp="1"/>
          </p:cNvSpPr>
          <p:nvPr>
            <p:ph type="title"/>
          </p:nvPr>
        </p:nvSpPr>
        <p:spPr/>
        <p:txBody>
          <a:bodyPr vert="horz"/>
          <a:lstStyle/>
          <a:p>
            <a:r>
              <a:rPr kumimoji="1" lang="ja-JP" altLang="en-US" dirty="0"/>
              <a:t>成長投資計画書</a:t>
            </a:r>
            <a:endParaRPr kumimoji="1" lang="en-US" sz="1463" dirty="0"/>
          </a:p>
        </p:txBody>
      </p:sp>
      <p:sp>
        <p:nvSpPr>
          <p:cNvPr id="12" name="テキスト プレースホルダー 11">
            <a:extLst>
              <a:ext uri="{FF2B5EF4-FFF2-40B4-BE49-F238E27FC236}">
                <a16:creationId xmlns:a16="http://schemas.microsoft.com/office/drawing/2014/main" id="{0BACDA7C-B41E-D23C-36AA-1111272929ED}"/>
              </a:ext>
            </a:extLst>
          </p:cNvPr>
          <p:cNvSpPr>
            <a:spLocks noGrp="1"/>
          </p:cNvSpPr>
          <p:nvPr>
            <p:ph type="body" sz="quarter" idx="12"/>
          </p:nvPr>
        </p:nvSpPr>
        <p:spPr>
          <a:xfrm>
            <a:off x="4635374" y="4611293"/>
            <a:ext cx="4759451" cy="216000"/>
          </a:xfrm>
        </p:spPr>
        <p:txBody>
          <a:bodyPr/>
          <a:lstStyle/>
          <a:p>
            <a:pPr algn="r"/>
            <a:r>
              <a:rPr kumimoji="1" lang="ja-JP" altLang="en-US" sz="1200" dirty="0">
                <a:solidFill>
                  <a:schemeClr val="tx2"/>
                </a:solidFill>
              </a:rPr>
              <a:t>申請者名：Ａ社</a:t>
            </a:r>
            <a:r>
              <a:rPr kumimoji="1" lang="ja-JP" altLang="en-US" sz="1050" dirty="0">
                <a:solidFill>
                  <a:schemeClr val="tx2"/>
                </a:solidFill>
              </a:rPr>
              <a:t>（幹事企業） </a:t>
            </a:r>
            <a:r>
              <a:rPr kumimoji="1" lang="ja-JP" altLang="en-US" sz="1200" dirty="0">
                <a:solidFill>
                  <a:schemeClr val="tx2"/>
                </a:solidFill>
              </a:rPr>
              <a:t>、代表者名：代表取締役社長　</a:t>
            </a:r>
            <a:r>
              <a:rPr kumimoji="1" lang="en-US" altLang="ja-JP" sz="1200" dirty="0" err="1">
                <a:solidFill>
                  <a:schemeClr val="tx2"/>
                </a:solidFill>
              </a:rPr>
              <a:t>xxxx</a:t>
            </a:r>
            <a:endParaRPr kumimoji="1" lang="en-US" altLang="ja-JP" sz="1200" dirty="0">
              <a:solidFill>
                <a:schemeClr val="tx2"/>
              </a:solidFill>
            </a:endParaRPr>
          </a:p>
          <a:p>
            <a:endParaRPr lang="ja-JP" altLang="en-US" dirty="0"/>
          </a:p>
        </p:txBody>
      </p:sp>
      <p:sp>
        <p:nvSpPr>
          <p:cNvPr id="13" name="テキスト プレースホルダー 12">
            <a:extLst>
              <a:ext uri="{FF2B5EF4-FFF2-40B4-BE49-F238E27FC236}">
                <a16:creationId xmlns:a16="http://schemas.microsoft.com/office/drawing/2014/main" id="{1987DA72-6F31-DB78-8E5F-5D99E6388AF2}"/>
              </a:ext>
            </a:extLst>
          </p:cNvPr>
          <p:cNvSpPr>
            <a:spLocks noGrp="1"/>
          </p:cNvSpPr>
          <p:nvPr>
            <p:ph type="body" sz="quarter" idx="13"/>
          </p:nvPr>
        </p:nvSpPr>
        <p:spPr>
          <a:xfrm>
            <a:off x="4635374" y="4891727"/>
            <a:ext cx="4759451" cy="216000"/>
          </a:xfrm>
        </p:spPr>
        <p:txBody>
          <a:bodyPr/>
          <a:lstStyle/>
          <a:p>
            <a:pPr algn="r"/>
            <a:r>
              <a:rPr kumimoji="1" lang="ja-JP" altLang="en-US" sz="1200" dirty="0">
                <a:solidFill>
                  <a:schemeClr val="tx2"/>
                </a:solidFill>
                <a:latin typeface="Meiryo UI" panose="020B0604030504040204" pitchFamily="50" charset="-128"/>
                <a:ea typeface="Meiryo UI" panose="020B0604030504040204" pitchFamily="50" charset="-128"/>
              </a:rPr>
              <a:t>（共同申請者：Ｂ社）</a:t>
            </a:r>
          </a:p>
          <a:p>
            <a:pPr algn="r"/>
            <a:endParaRPr lang="ja-JP" altLang="en-US" dirty="0"/>
          </a:p>
        </p:txBody>
      </p:sp>
      <p:sp>
        <p:nvSpPr>
          <p:cNvPr id="14" name="テキスト プレースホルダー 13">
            <a:extLst>
              <a:ext uri="{FF2B5EF4-FFF2-40B4-BE49-F238E27FC236}">
                <a16:creationId xmlns:a16="http://schemas.microsoft.com/office/drawing/2014/main" id="{ED85C43F-2520-BFB3-7A9C-6A68E5E3D98C}"/>
              </a:ext>
            </a:extLst>
          </p:cNvPr>
          <p:cNvSpPr>
            <a:spLocks noGrp="1"/>
          </p:cNvSpPr>
          <p:nvPr>
            <p:ph type="body" sz="quarter" idx="14"/>
          </p:nvPr>
        </p:nvSpPr>
        <p:spPr>
          <a:xfrm>
            <a:off x="4635374" y="5172161"/>
            <a:ext cx="4759451" cy="216000"/>
          </a:xfrm>
        </p:spPr>
        <p:txBody>
          <a:bodyPr/>
          <a:lstStyle/>
          <a:p>
            <a:pPr algn="r"/>
            <a:r>
              <a:rPr kumimoji="1" lang="ja-JP" altLang="en-US" sz="1200" dirty="0">
                <a:solidFill>
                  <a:schemeClr val="tx2"/>
                </a:solidFill>
                <a:latin typeface="Meiryo UI" panose="020B0604030504040204" pitchFamily="50" charset="-128"/>
                <a:ea typeface="Meiryo UI" panose="020B0604030504040204" pitchFamily="50" charset="-128"/>
              </a:rPr>
              <a:t>（外部支援事業者名：</a:t>
            </a:r>
            <a:r>
              <a:rPr kumimoji="1" lang="en-US" altLang="ja-JP" sz="1200" dirty="0">
                <a:solidFill>
                  <a:schemeClr val="tx2"/>
                </a:solidFill>
                <a:latin typeface="Meiryo UI" panose="020B0604030504040204" pitchFamily="50" charset="-128"/>
                <a:ea typeface="Meiryo UI" panose="020B0604030504040204" pitchFamily="50" charset="-128"/>
              </a:rPr>
              <a:t>C</a:t>
            </a:r>
            <a:r>
              <a:rPr kumimoji="1" lang="ja-JP" altLang="en-US" sz="1200" dirty="0">
                <a:solidFill>
                  <a:schemeClr val="tx2"/>
                </a:solidFill>
                <a:latin typeface="Meiryo UI" panose="020B0604030504040204" pitchFamily="50" charset="-128"/>
                <a:ea typeface="Meiryo UI" panose="020B0604030504040204" pitchFamily="50" charset="-128"/>
              </a:rPr>
              <a:t>社、契約期間：</a:t>
            </a:r>
            <a:r>
              <a:rPr kumimoji="1" lang="en-US" altLang="ja-JP" sz="1200" dirty="0">
                <a:solidFill>
                  <a:schemeClr val="tx2"/>
                </a:solidFill>
                <a:latin typeface="Meiryo UI" panose="020B0604030504040204" pitchFamily="50" charset="-128"/>
                <a:ea typeface="Meiryo UI" panose="020B0604030504040204" pitchFamily="50" charset="-128"/>
              </a:rPr>
              <a:t>xx</a:t>
            </a:r>
            <a:r>
              <a:rPr kumimoji="1" lang="ja-JP" altLang="en-US" sz="1200" dirty="0">
                <a:solidFill>
                  <a:schemeClr val="tx2"/>
                </a:solidFill>
                <a:latin typeface="Meiryo UI" panose="020B0604030504040204" pitchFamily="50" charset="-128"/>
                <a:ea typeface="Meiryo UI" panose="020B0604030504040204" pitchFamily="50" charset="-128"/>
              </a:rPr>
              <a:t>）</a:t>
            </a:r>
            <a:endParaRPr kumimoji="1" lang="en-US" altLang="ja-JP" sz="1200" dirty="0">
              <a:solidFill>
                <a:schemeClr val="tx2"/>
              </a:solidFill>
              <a:latin typeface="Meiryo UI" panose="020B0604030504040204" pitchFamily="50" charset="-128"/>
              <a:ea typeface="Meiryo UI" panose="020B0604030504040204" pitchFamily="50" charset="-128"/>
            </a:endParaRPr>
          </a:p>
          <a:p>
            <a:pPr algn="r"/>
            <a:r>
              <a:rPr kumimoji="1" lang="ja-JP" altLang="en-US" sz="1200" dirty="0">
                <a:solidFill>
                  <a:schemeClr val="tx2"/>
                </a:solidFill>
                <a:latin typeface="Meiryo UI" panose="020B0604030504040204" pitchFamily="50" charset="-128"/>
                <a:ea typeface="Meiryo UI" panose="020B0604030504040204" pitchFamily="50" charset="-128"/>
              </a:rPr>
              <a:t>（確認書を発行した金融機関名：</a:t>
            </a:r>
            <a:r>
              <a:rPr kumimoji="1" lang="en-US" altLang="ja-JP" sz="1200" dirty="0">
                <a:solidFill>
                  <a:schemeClr val="tx2"/>
                </a:solidFill>
                <a:latin typeface="Meiryo UI" panose="020B0604030504040204" pitchFamily="50" charset="-128"/>
                <a:ea typeface="Meiryo UI" panose="020B0604030504040204" pitchFamily="50" charset="-128"/>
              </a:rPr>
              <a:t>D</a:t>
            </a:r>
            <a:r>
              <a:rPr kumimoji="1" lang="ja-JP" altLang="en-US" sz="1200" dirty="0">
                <a:solidFill>
                  <a:schemeClr val="tx2"/>
                </a:solidFill>
                <a:latin typeface="Meiryo UI" panose="020B0604030504040204" pitchFamily="50" charset="-128"/>
                <a:ea typeface="Meiryo UI" panose="020B0604030504040204" pitchFamily="50" charset="-128"/>
              </a:rPr>
              <a:t>銀行）</a:t>
            </a:r>
          </a:p>
          <a:p>
            <a:pPr algn="r"/>
            <a:endParaRPr lang="ja-JP" altLang="en-US" dirty="0"/>
          </a:p>
        </p:txBody>
      </p:sp>
      <p:sp>
        <p:nvSpPr>
          <p:cNvPr id="9" name="テキスト ボックス 8"/>
          <p:cNvSpPr txBox="1"/>
          <p:nvPr/>
        </p:nvSpPr>
        <p:spPr>
          <a:xfrm>
            <a:off x="6461620" y="4056629"/>
            <a:ext cx="1941530" cy="279350"/>
          </a:xfrm>
          <a:prstGeom prst="wedgeRoundRectCallout">
            <a:avLst>
              <a:gd name="adj1" fmla="val -34876"/>
              <a:gd name="adj2" fmla="val 130819"/>
              <a:gd name="adj3" fmla="val 16667"/>
            </a:avLst>
          </a:prstGeom>
          <a:solidFill>
            <a:schemeClr val="accent3">
              <a:lumMod val="20000"/>
              <a:lumOff val="80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kumimoji="1" lang="en-US" altLang="ja-JP" sz="731" dirty="0">
                <a:solidFill>
                  <a:schemeClr val="tx1"/>
                </a:solidFill>
                <a:latin typeface="Meiryo UI" panose="020B0604030504040204" pitchFamily="50" charset="-128"/>
                <a:ea typeface="Meiryo UI" panose="020B0604030504040204" pitchFamily="50" charset="-128"/>
              </a:rPr>
              <a:t>※</a:t>
            </a:r>
            <a:r>
              <a:rPr kumimoji="1" lang="ja-JP" altLang="en-US" sz="731" dirty="0">
                <a:solidFill>
                  <a:schemeClr val="tx1"/>
                </a:solidFill>
                <a:latin typeface="Meiryo UI" panose="020B0604030504040204" pitchFamily="50" charset="-128"/>
                <a:ea typeface="Meiryo UI" panose="020B0604030504040204" pitchFamily="50" charset="-128"/>
              </a:rPr>
              <a:t>コンソーシアム等による共同申請の場合には、幹事企業を明記</a:t>
            </a:r>
          </a:p>
        </p:txBody>
      </p:sp>
      <p:sp>
        <p:nvSpPr>
          <p:cNvPr id="4" name="テキスト ボックス 3">
            <a:extLst>
              <a:ext uri="{FF2B5EF4-FFF2-40B4-BE49-F238E27FC236}">
                <a16:creationId xmlns:a16="http://schemas.microsoft.com/office/drawing/2014/main" id="{1D77FEFA-20BE-5F7D-185D-41BDE9249260}"/>
              </a:ext>
            </a:extLst>
          </p:cNvPr>
          <p:cNvSpPr txBox="1"/>
          <p:nvPr/>
        </p:nvSpPr>
        <p:spPr>
          <a:xfrm>
            <a:off x="8586693" y="4172227"/>
            <a:ext cx="1251852" cy="279350"/>
          </a:xfrm>
          <a:prstGeom prst="wedgeRoundRectCallout">
            <a:avLst>
              <a:gd name="adj1" fmla="val -15727"/>
              <a:gd name="adj2" fmla="val 197478"/>
              <a:gd name="adj3" fmla="val 16667"/>
            </a:avLst>
          </a:prstGeom>
          <a:solidFill>
            <a:schemeClr val="accent3">
              <a:lumMod val="20000"/>
              <a:lumOff val="80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kumimoji="1" lang="en-US" altLang="ja-JP" sz="731" dirty="0">
                <a:solidFill>
                  <a:schemeClr val="tx1"/>
                </a:solidFill>
                <a:latin typeface="Meiryo UI" panose="020B0604030504040204" pitchFamily="50" charset="-128"/>
                <a:ea typeface="Meiryo UI" panose="020B0604030504040204" pitchFamily="50" charset="-128"/>
              </a:rPr>
              <a:t>※</a:t>
            </a:r>
            <a:r>
              <a:rPr kumimoji="1" lang="ja-JP" altLang="en-US" sz="731" dirty="0">
                <a:solidFill>
                  <a:schemeClr val="tx1"/>
                </a:solidFill>
                <a:latin typeface="Meiryo UI" panose="020B0604030504040204" pitchFamily="50" charset="-128"/>
                <a:ea typeface="Meiryo UI" panose="020B0604030504040204" pitchFamily="50" charset="-128"/>
              </a:rPr>
              <a:t>共同申請する場合に記載</a:t>
            </a:r>
          </a:p>
        </p:txBody>
      </p:sp>
      <p:sp>
        <p:nvSpPr>
          <p:cNvPr id="11" name="テキスト ボックス 10">
            <a:extLst>
              <a:ext uri="{FF2B5EF4-FFF2-40B4-BE49-F238E27FC236}">
                <a16:creationId xmlns:a16="http://schemas.microsoft.com/office/drawing/2014/main" id="{4BF20752-8B73-83B4-196D-69A1A78CCCDD}"/>
              </a:ext>
            </a:extLst>
          </p:cNvPr>
          <p:cNvSpPr txBox="1"/>
          <p:nvPr/>
        </p:nvSpPr>
        <p:spPr>
          <a:xfrm>
            <a:off x="4011715" y="5854081"/>
            <a:ext cx="2449905" cy="614013"/>
          </a:xfrm>
          <a:prstGeom prst="wedgeRoundRectCallout">
            <a:avLst>
              <a:gd name="adj1" fmla="val 50267"/>
              <a:gd name="adj2" fmla="val -134136"/>
              <a:gd name="adj3" fmla="val 16667"/>
            </a:avLst>
          </a:prstGeom>
          <a:solidFill>
            <a:schemeClr val="accent3">
              <a:lumMod val="20000"/>
              <a:lumOff val="80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kumimoji="1" lang="en-US" altLang="ja-JP" sz="731"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成長投資計画書等の作成を支援した外部支援者（コンサル等）がいる場合は、当該事業者名及び契約期間を記載</a:t>
            </a:r>
          </a:p>
        </p:txBody>
      </p:sp>
      <p:sp>
        <p:nvSpPr>
          <p:cNvPr id="6" name="テキスト プレースホルダー 11">
            <a:extLst>
              <a:ext uri="{FF2B5EF4-FFF2-40B4-BE49-F238E27FC236}">
                <a16:creationId xmlns:a16="http://schemas.microsoft.com/office/drawing/2014/main" id="{E8E97CA1-5E58-BCD4-7B02-C28CC0A57037}"/>
              </a:ext>
            </a:extLst>
          </p:cNvPr>
          <p:cNvSpPr txBox="1">
            <a:spLocks/>
          </p:cNvSpPr>
          <p:nvPr/>
        </p:nvSpPr>
        <p:spPr>
          <a:xfrm>
            <a:off x="511875" y="3840629"/>
            <a:ext cx="4759451" cy="326622"/>
          </a:xfrm>
          <a:prstGeom prst="rect">
            <a:avLst/>
          </a:prstGeom>
        </p:spPr>
        <p:txBody>
          <a:bodyPr vert="horz" lIns="0" tIns="0" rIns="0" bIns="0" rtlCol="0">
            <a:noAutofit/>
          </a:bodyPr>
          <a:lstStyle>
            <a:lvl1pPr marL="0" indent="0" algn="r" defTabSz="742950" rtl="0" eaLnBrk="1" latinLnBrk="0" hangingPunct="1">
              <a:lnSpc>
                <a:spcPct val="110000"/>
              </a:lnSpc>
              <a:spcBef>
                <a:spcPts val="488"/>
              </a:spcBef>
              <a:spcAft>
                <a:spcPts val="244"/>
              </a:spcAft>
              <a:buFont typeface="Arial" panose="020B0604020202020204" pitchFamily="34" charset="0"/>
              <a:buChar char="​"/>
              <a:defRPr lang="en-US" sz="12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31075" indent="-140400" algn="l" defTabSz="742950" rtl="0" eaLnBrk="1" latinLnBrk="0" hangingPunct="1">
              <a:lnSpc>
                <a:spcPct val="90000"/>
              </a:lnSpc>
              <a:spcBef>
                <a:spcPts val="0"/>
              </a:spcBef>
              <a:spcAft>
                <a:spcPts val="244"/>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415350" indent="-134550" algn="l" defTabSz="742950" rtl="0" eaLnBrk="1" latinLnBrk="0" hangingPunct="1">
              <a:lnSpc>
                <a:spcPct val="90000"/>
              </a:lnSpc>
              <a:spcBef>
                <a:spcPts val="0"/>
              </a:spcBef>
              <a:spcAft>
                <a:spcPts val="244"/>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742950" rtl="0" eaLnBrk="1" latinLnBrk="0" hangingPunct="1">
              <a:lnSpc>
                <a:spcPct val="110000"/>
              </a:lnSpc>
              <a:spcBef>
                <a:spcPts val="244"/>
              </a:spcBef>
              <a:spcAft>
                <a:spcPts val="244"/>
              </a:spcAft>
              <a:buClr>
                <a:schemeClr val="tx2"/>
              </a:buClr>
              <a:buFont typeface="Arial" panose="020B0604020202020204" pitchFamily="34" charset="0"/>
              <a:buChar char="​"/>
              <a:defRPr lang="en-US" sz="12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742950" rtl="0" eaLnBrk="1" latinLnBrk="0" hangingPunct="1">
              <a:lnSpc>
                <a:spcPct val="100000"/>
              </a:lnSpc>
              <a:spcBef>
                <a:spcPts val="0"/>
              </a:spcBef>
              <a:spcAft>
                <a:spcPts val="244"/>
              </a:spcAft>
              <a:buClrTx/>
              <a:buFont typeface="Arial" panose="020B0604020202020204" pitchFamily="34" charset="0"/>
              <a:buChar char="​"/>
              <a:defRPr lang="en-US" sz="12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19273" indent="-123825" algn="l" defTabSz="742950" rtl="0" eaLnBrk="1" latinLnBrk="0" hangingPunct="1">
              <a:lnSpc>
                <a:spcPct val="90000"/>
              </a:lnSpc>
              <a:spcBef>
                <a:spcPts val="0"/>
              </a:spcBef>
              <a:spcAft>
                <a:spcPts val="488"/>
              </a:spcAft>
              <a:buClr>
                <a:schemeClr val="tx2"/>
              </a:buClr>
              <a:buFont typeface="Arial" panose="020B0604020202020204" pitchFamily="34" charset="0"/>
              <a:buChar char="•"/>
              <a:defRPr lang="en-US" sz="1300" kern="1200" smtClean="0">
                <a:solidFill>
                  <a:schemeClr val="tx1"/>
                </a:solidFill>
                <a:latin typeface="+mn-lt"/>
                <a:ea typeface="+mn-ea"/>
                <a:cs typeface="+mn-cs"/>
                <a:sym typeface="Trebuchet MS" panose="020B0603020202020204" pitchFamily="34" charset="0"/>
              </a:defRPr>
            </a:lvl6pPr>
            <a:lvl7pPr marL="0" indent="0" algn="l" defTabSz="742950" rtl="0" eaLnBrk="1" latinLnBrk="0" hangingPunct="1">
              <a:lnSpc>
                <a:spcPct val="90000"/>
              </a:lnSpc>
              <a:spcBef>
                <a:spcPts val="731"/>
              </a:spcBef>
              <a:spcAft>
                <a:spcPts val="731"/>
              </a:spcAft>
              <a:buFont typeface="Arial" panose="020B0604020202020204" pitchFamily="34" charset="0"/>
              <a:buChar char="​"/>
              <a:defRPr lang="en-US" sz="3575" kern="1200" baseline="0" smtClean="0">
                <a:solidFill>
                  <a:schemeClr val="tx1"/>
                </a:solidFill>
                <a:latin typeface="+mn-lt"/>
                <a:ea typeface="+mn-ea"/>
                <a:cs typeface="+mn-cs"/>
                <a:sym typeface="Trebuchet MS" panose="020B0603020202020204" pitchFamily="34" charset="0"/>
              </a:defRPr>
            </a:lvl7pPr>
            <a:lvl8pPr marL="0" indent="0" algn="l" defTabSz="742950" rtl="0" eaLnBrk="1" latinLnBrk="0" hangingPunct="1">
              <a:lnSpc>
                <a:spcPct val="90000"/>
              </a:lnSpc>
              <a:spcBef>
                <a:spcPts val="731"/>
              </a:spcBef>
              <a:spcAft>
                <a:spcPts val="0"/>
              </a:spcAft>
              <a:buFont typeface="Arial" panose="020B0604020202020204" pitchFamily="34" charset="0"/>
              <a:buChar char="​"/>
              <a:defRPr lang="en-US" sz="4388" kern="1200" baseline="0" smtClean="0">
                <a:solidFill>
                  <a:schemeClr val="tx2"/>
                </a:solidFill>
                <a:latin typeface="+mn-lt"/>
                <a:ea typeface="+mn-ea"/>
                <a:cs typeface="+mn-cs"/>
                <a:sym typeface="Trebuchet MS" panose="020B0603020202020204" pitchFamily="34" charset="0"/>
              </a:defRPr>
            </a:lvl8pPr>
            <a:lvl9pPr marL="0" indent="0" algn="l" defTabSz="742950" rtl="0" eaLnBrk="1" latinLnBrk="0" hangingPunct="1">
              <a:lnSpc>
                <a:spcPct val="100000"/>
              </a:lnSpc>
              <a:spcBef>
                <a:spcPts val="0"/>
              </a:spcBef>
              <a:spcAft>
                <a:spcPts val="731"/>
              </a:spcAft>
              <a:buFont typeface="Arial" panose="020B0604020202020204" pitchFamily="34" charset="0"/>
              <a:buChar char="​"/>
              <a:defRPr lang="en-US" sz="1950" kern="1200" baseline="0" dirty="0">
                <a:solidFill>
                  <a:schemeClr val="tx2"/>
                </a:solidFill>
                <a:latin typeface="+mn-lt"/>
                <a:ea typeface="+mn-ea"/>
                <a:cs typeface="+mn-cs"/>
                <a:sym typeface="Trebuchet MS" panose="020B0603020202020204" pitchFamily="34" charset="0"/>
              </a:defRPr>
            </a:lvl9pPr>
          </a:lstStyle>
          <a:p>
            <a:pPr algn="l"/>
            <a:r>
              <a:rPr kumimoji="1" lang="ja-JP" altLang="en-US" sz="1800" dirty="0"/>
              <a:t>事業名：</a:t>
            </a:r>
            <a:r>
              <a:rPr kumimoji="1" lang="en-US" altLang="ja-JP" sz="1800" dirty="0"/>
              <a:t>xxx</a:t>
            </a:r>
            <a:endParaRPr lang="zh-TW" altLang="en-US" sz="1800" dirty="0"/>
          </a:p>
        </p:txBody>
      </p:sp>
      <p:sp>
        <p:nvSpPr>
          <p:cNvPr id="15" name="テキスト ボックス 14">
            <a:extLst>
              <a:ext uri="{FF2B5EF4-FFF2-40B4-BE49-F238E27FC236}">
                <a16:creationId xmlns:a16="http://schemas.microsoft.com/office/drawing/2014/main" id="{5B0E1053-E77E-F0FF-B425-796437AD3C2F}"/>
              </a:ext>
            </a:extLst>
          </p:cNvPr>
          <p:cNvSpPr txBox="1"/>
          <p:nvPr/>
        </p:nvSpPr>
        <p:spPr>
          <a:xfrm>
            <a:off x="1215355" y="4311902"/>
            <a:ext cx="996312" cy="279350"/>
          </a:xfrm>
          <a:prstGeom prst="wedgeRoundRectCallout">
            <a:avLst>
              <a:gd name="adj1" fmla="val -30885"/>
              <a:gd name="adj2" fmla="val -118840"/>
              <a:gd name="adj3" fmla="val 16667"/>
            </a:avLst>
          </a:prstGeom>
          <a:solidFill>
            <a:schemeClr val="accent3">
              <a:lumMod val="20000"/>
              <a:lumOff val="80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kumimoji="1" lang="en-US" altLang="ja-JP" sz="731" dirty="0">
                <a:solidFill>
                  <a:schemeClr val="tx1"/>
                </a:solidFill>
                <a:latin typeface="Meiryo UI" panose="020B0604030504040204" pitchFamily="50" charset="-128"/>
                <a:ea typeface="Meiryo UI" panose="020B0604030504040204" pitchFamily="50" charset="-128"/>
              </a:rPr>
              <a:t>※</a:t>
            </a:r>
            <a:r>
              <a:rPr kumimoji="1" lang="ja-JP" altLang="en-US" sz="731">
                <a:solidFill>
                  <a:schemeClr val="tx1"/>
                </a:solidFill>
                <a:latin typeface="Meiryo UI" panose="020B0604030504040204" pitchFamily="50" charset="-128"/>
                <a:ea typeface="Meiryo UI" panose="020B0604030504040204" pitchFamily="50" charset="-128"/>
              </a:rPr>
              <a:t>事業名を</a:t>
            </a:r>
            <a:r>
              <a:rPr kumimoji="1" lang="ja-JP" altLang="en-US" sz="731" dirty="0">
                <a:solidFill>
                  <a:schemeClr val="tx1"/>
                </a:solidFill>
                <a:latin typeface="Meiryo UI" panose="020B0604030504040204" pitchFamily="50" charset="-128"/>
                <a:ea typeface="Meiryo UI" panose="020B0604030504040204" pitchFamily="50" charset="-128"/>
              </a:rPr>
              <a:t>明記</a:t>
            </a:r>
          </a:p>
        </p:txBody>
      </p:sp>
    </p:spTree>
    <p:extLst>
      <p:ext uri="{BB962C8B-B14F-4D97-AF65-F5344CB8AC3E}">
        <p14:creationId xmlns:p14="http://schemas.microsoft.com/office/powerpoint/2010/main" val="65656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6077D523-390C-B523-5CFB-F1674E0F2CF6}"/>
              </a:ext>
            </a:extLst>
          </p:cNvPr>
          <p:cNvSpPr>
            <a:spLocks noGrp="1"/>
          </p:cNvSpPr>
          <p:nvPr>
            <p:ph type="title"/>
          </p:nvPr>
        </p:nvSpPr>
        <p:spPr>
          <a:xfrm>
            <a:off x="511875" y="239100"/>
            <a:ext cx="8883347" cy="166199"/>
          </a:xfrm>
        </p:spPr>
        <p:txBody>
          <a:bodyPr vert="horz"/>
          <a:lstStyle/>
          <a:p>
            <a:r>
              <a:rPr lang="ja-JP" altLang="en-US" dirty="0"/>
              <a:t>４</a:t>
            </a:r>
            <a:r>
              <a:rPr lang="en-US" altLang="ja-JP" sz="1200" dirty="0"/>
              <a:t>.</a:t>
            </a:r>
            <a:r>
              <a:rPr lang="ja-JP" altLang="en-US" sz="1200" dirty="0"/>
              <a:t>大規模投資</a:t>
            </a:r>
            <a:r>
              <a:rPr lang="ja-JP" altLang="en-US" dirty="0"/>
              <a:t>・費用対効果</a:t>
            </a:r>
            <a:r>
              <a:rPr lang="ja-JP" altLang="en-US" sz="1200" dirty="0"/>
              <a:t>／補助事業による行動変容への寄与</a:t>
            </a:r>
            <a:endParaRPr lang="ja-JP" altLang="en-US" dirty="0"/>
          </a:p>
        </p:txBody>
      </p:sp>
      <p:sp>
        <p:nvSpPr>
          <p:cNvPr id="4" name="テキスト プレースホルダー 3">
            <a:extLst>
              <a:ext uri="{FF2B5EF4-FFF2-40B4-BE49-F238E27FC236}">
                <a16:creationId xmlns:a16="http://schemas.microsoft.com/office/drawing/2014/main" id="{A2E0E6F0-8ED5-6DAD-EFDC-AF46E73D4DB9}"/>
              </a:ext>
            </a:extLst>
          </p:cNvPr>
          <p:cNvSpPr>
            <a:spLocks noGrp="1"/>
          </p:cNvSpPr>
          <p:nvPr>
            <p:ph type="body" sz="quarter" idx="15"/>
          </p:nvPr>
        </p:nvSpPr>
        <p:spPr/>
        <p:txBody>
          <a:bodyPr/>
          <a:lstStyle/>
          <a:p>
            <a:endParaRPr lang="ja-JP" altLang="en-US"/>
          </a:p>
        </p:txBody>
      </p:sp>
      <p:sp>
        <p:nvSpPr>
          <p:cNvPr id="7" name="正方形/長方形 6">
            <a:extLst>
              <a:ext uri="{FF2B5EF4-FFF2-40B4-BE49-F238E27FC236}">
                <a16:creationId xmlns:a16="http://schemas.microsoft.com/office/drawing/2014/main" id="{10FB7983-A5BB-4449-EA3D-2168BBB74A27}"/>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これまでの延長線上ではなく、一段上の成長・賃上げを目指すなど、補助事業をきっかけとした行動変容について記載ください</a:t>
            </a:r>
          </a:p>
        </p:txBody>
      </p:sp>
      <p:sp>
        <p:nvSpPr>
          <p:cNvPr id="10" name="フリーフォーム: 図形 9">
            <a:extLst>
              <a:ext uri="{FF2B5EF4-FFF2-40B4-BE49-F238E27FC236}">
                <a16:creationId xmlns:a16="http://schemas.microsoft.com/office/drawing/2014/main" id="{E608924F-73CC-A21D-8C5F-B1285D5903DB}"/>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1" name="フリーフォーム: 図形 10">
            <a:extLst>
              <a:ext uri="{FF2B5EF4-FFF2-40B4-BE49-F238E27FC236}">
                <a16:creationId xmlns:a16="http://schemas.microsoft.com/office/drawing/2014/main" id="{E54B341B-6F18-A757-002D-EB7250A5F3BD}"/>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2" name="フリーフォーム: 図形 11">
            <a:extLst>
              <a:ext uri="{FF2B5EF4-FFF2-40B4-BE49-F238E27FC236}">
                <a16:creationId xmlns:a16="http://schemas.microsoft.com/office/drawing/2014/main" id="{3C8DD350-19A0-5D42-CBCF-408767C4C673}"/>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3" name="フリーフォーム: 図形 12">
            <a:extLst>
              <a:ext uri="{FF2B5EF4-FFF2-40B4-BE49-F238E27FC236}">
                <a16:creationId xmlns:a16="http://schemas.microsoft.com/office/drawing/2014/main" id="{180D7923-7F04-5E28-B266-E7D143161E83}"/>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大規模投資・費用対効果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a:t>
            </a:r>
            <a:r>
              <a:rPr kumimoji="1" lang="ja-JP" altLang="en-US" sz="800" b="1" dirty="0">
                <a:solidFill>
                  <a:schemeClr val="tx1"/>
                </a:solidFill>
                <a:latin typeface="Meiryo UI" panose="020B0604030504040204" pitchFamily="50" charset="-128"/>
                <a:ea typeface="Meiryo UI" panose="020B0604030504040204" pitchFamily="50" charset="-128"/>
              </a:rPr>
              <a:t>ウ</a:t>
            </a:r>
          </a:p>
        </p:txBody>
      </p:sp>
      <p:sp>
        <p:nvSpPr>
          <p:cNvPr id="14" name="フリーフォーム: 図形 13">
            <a:extLst>
              <a:ext uri="{FF2B5EF4-FFF2-40B4-BE49-F238E27FC236}">
                <a16:creationId xmlns:a16="http://schemas.microsoft.com/office/drawing/2014/main" id="{6261D77B-5C04-08A0-710B-C456FBD40013}"/>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50" name="吹き出し: 四角形 49">
            <a:extLst>
              <a:ext uri="{FF2B5EF4-FFF2-40B4-BE49-F238E27FC236}">
                <a16:creationId xmlns:a16="http://schemas.microsoft.com/office/drawing/2014/main" id="{AB190713-7661-0A5D-7137-6C8D9D38BB21}"/>
              </a:ext>
            </a:extLst>
          </p:cNvPr>
          <p:cNvSpPr/>
          <p:nvPr/>
        </p:nvSpPr>
        <p:spPr>
          <a:xfrm>
            <a:off x="552872" y="5391541"/>
            <a:ext cx="4360151" cy="717973"/>
          </a:xfrm>
          <a:prstGeom prst="wedgeRectCallout">
            <a:avLst>
              <a:gd name="adj1" fmla="val -12542"/>
              <a:gd name="adj2" fmla="val -67017"/>
            </a:avLst>
          </a:prstGeom>
          <a:solidFill>
            <a:schemeClr val="bg1"/>
          </a:solid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補助事業実施により申請者の行動変容に繋がり、将来の</a:t>
            </a:r>
            <a:r>
              <a:rPr kumimoji="1" lang="ja-JP" altLang="en-US" sz="1200" dirty="0">
                <a:solidFill>
                  <a:schemeClr val="tx1"/>
                </a:solidFill>
                <a:latin typeface="Meiryo UI" panose="020B0604030504040204" pitchFamily="50" charset="-128"/>
                <a:ea typeface="Meiryo UI" panose="020B0604030504040204" pitchFamily="50" charset="-128"/>
              </a:rPr>
              <a:t>投資額・賃上げ率・売上成長率の向上に繋がることをお示しください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8E33490A-D6EC-2CFA-0F2E-9598DFC3171C}"/>
              </a:ext>
            </a:extLst>
          </p:cNvPr>
          <p:cNvSpPr/>
          <p:nvPr/>
        </p:nvSpPr>
        <p:spPr>
          <a:xfrm>
            <a:off x="5027216" y="2698988"/>
            <a:ext cx="4324454" cy="1576204"/>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補助事業をきっかけとして、</a:t>
            </a:r>
            <a:r>
              <a:rPr kumimoji="1" lang="ja-JP" altLang="en-US" sz="1200" b="1" dirty="0">
                <a:solidFill>
                  <a:schemeClr val="tx1"/>
                </a:solidFill>
                <a:latin typeface="Meiryo UI" panose="020B0604030504040204" pitchFamily="50" charset="-128"/>
                <a:ea typeface="Meiryo UI" panose="020B0604030504040204" pitchFamily="50" charset="-128"/>
              </a:rPr>
              <a:t>これまでよりも積極的な投資計画や成長計画の策定等に繋げるアプローチを記載ください</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2" name="四角形: 角を丸くする 51">
            <a:extLst>
              <a:ext uri="{FF2B5EF4-FFF2-40B4-BE49-F238E27FC236}">
                <a16:creationId xmlns:a16="http://schemas.microsoft.com/office/drawing/2014/main" id="{2016BD2B-AD1F-0ED9-039F-D4575A504272}"/>
              </a:ext>
            </a:extLst>
          </p:cNvPr>
          <p:cNvSpPr/>
          <p:nvPr/>
        </p:nvSpPr>
        <p:spPr>
          <a:xfrm>
            <a:off x="5027216" y="2568143"/>
            <a:ext cx="2420064" cy="206138"/>
          </a:xfrm>
          <a:prstGeom prst="roundRect">
            <a:avLst>
              <a:gd name="adj" fmla="val 40234"/>
            </a:avLst>
          </a:prstGeom>
          <a:solidFill>
            <a:schemeClr val="accent2"/>
          </a:solidFill>
          <a:ln>
            <a:noFill/>
          </a:ln>
        </p:spPr>
        <p:txBody>
          <a:bodyPr wrap="square" lIns="36000" rIns="36000" anchor="ctr">
            <a:noAutofit/>
          </a:bodyPr>
          <a:lstStyle/>
          <a:p>
            <a:pPr algn="ctr"/>
            <a:r>
              <a:rPr lang="ja-JP" altLang="en-US" sz="1200" b="1" dirty="0">
                <a:solidFill>
                  <a:sysClr val="windowText" lastClr="000000"/>
                </a:solidFill>
                <a:latin typeface="Meiryo UI"/>
                <a:ea typeface="Meiryo UI"/>
              </a:rPr>
              <a:t>積極的な投資・成長計画の策定</a:t>
            </a:r>
            <a:endParaRPr lang="en-US" altLang="ja-JP" sz="1200" b="1" dirty="0">
              <a:solidFill>
                <a:sysClr val="windowText" lastClr="000000"/>
              </a:solidFill>
              <a:latin typeface="Meiryo UI"/>
              <a:ea typeface="Meiryo UI"/>
            </a:endParaRPr>
          </a:p>
        </p:txBody>
      </p:sp>
      <p:sp>
        <p:nvSpPr>
          <p:cNvPr id="53" name="正方形/長方形 52">
            <a:extLst>
              <a:ext uri="{FF2B5EF4-FFF2-40B4-BE49-F238E27FC236}">
                <a16:creationId xmlns:a16="http://schemas.microsoft.com/office/drawing/2014/main" id="{69D39DA4-72B6-A2E4-3387-2266C6D7E9D0}"/>
              </a:ext>
            </a:extLst>
          </p:cNvPr>
          <p:cNvSpPr/>
          <p:nvPr/>
        </p:nvSpPr>
        <p:spPr>
          <a:xfrm>
            <a:off x="5027216" y="4533310"/>
            <a:ext cx="4324454" cy="1576204"/>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108000" rIns="74295" bIns="37148" numCol="1" spcCol="0" rtlCol="0" fromWordArt="0" anchor="t"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補助事業をきっかけとして、</a:t>
            </a:r>
            <a:r>
              <a:rPr kumimoji="1" lang="ja-JP" altLang="en-US" sz="1200" b="1" dirty="0">
                <a:solidFill>
                  <a:schemeClr val="tx1"/>
                </a:solidFill>
                <a:latin typeface="Meiryo UI" panose="020B0604030504040204" pitchFamily="50" charset="-128"/>
                <a:ea typeface="Meiryo UI" panose="020B0604030504040204" pitchFamily="50" charset="-128"/>
              </a:rPr>
              <a:t>これまでよりも高い賃上げ率を継続的に実現するために実施する具体的な内容を記載ください</a:t>
            </a:r>
          </a:p>
        </p:txBody>
      </p:sp>
      <p:sp>
        <p:nvSpPr>
          <p:cNvPr id="54" name="四角形: 角を丸くする 53">
            <a:extLst>
              <a:ext uri="{FF2B5EF4-FFF2-40B4-BE49-F238E27FC236}">
                <a16:creationId xmlns:a16="http://schemas.microsoft.com/office/drawing/2014/main" id="{E8F57767-2998-CFC4-D31C-1505215F37BE}"/>
              </a:ext>
            </a:extLst>
          </p:cNvPr>
          <p:cNvSpPr/>
          <p:nvPr/>
        </p:nvSpPr>
        <p:spPr>
          <a:xfrm>
            <a:off x="5027216" y="4402465"/>
            <a:ext cx="2420064" cy="206138"/>
          </a:xfrm>
          <a:prstGeom prst="roundRect">
            <a:avLst>
              <a:gd name="adj" fmla="val 40234"/>
            </a:avLst>
          </a:prstGeom>
          <a:solidFill>
            <a:schemeClr val="accent2"/>
          </a:solidFill>
          <a:ln>
            <a:noFill/>
          </a:ln>
        </p:spPr>
        <p:txBody>
          <a:bodyPr wrap="square" lIns="36000" rIns="36000" anchor="ctr">
            <a:noAutofit/>
          </a:bodyPr>
          <a:lstStyle/>
          <a:p>
            <a:pPr algn="ctr" defTabSz="914400"/>
            <a:r>
              <a:rPr lang="ja-JP" altLang="en-US" sz="1200" b="1" dirty="0">
                <a:solidFill>
                  <a:sysClr val="windowText" lastClr="000000"/>
                </a:solidFill>
                <a:latin typeface="Meiryo UI"/>
                <a:ea typeface="Meiryo UI"/>
              </a:rPr>
              <a:t>継続的な賃上げの実施</a:t>
            </a:r>
            <a:endParaRPr kumimoji="1" lang="en-US" altLang="ja-JP" sz="1200" b="1" dirty="0">
              <a:solidFill>
                <a:sysClr val="windowText" lastClr="000000"/>
              </a:solidFill>
              <a:latin typeface="Meiryo UI"/>
              <a:ea typeface="Meiryo UI"/>
            </a:endParaRPr>
          </a:p>
        </p:txBody>
      </p:sp>
      <p:sp>
        <p:nvSpPr>
          <p:cNvPr id="68" name="正方形/長方形 67">
            <a:extLst>
              <a:ext uri="{FF2B5EF4-FFF2-40B4-BE49-F238E27FC236}">
                <a16:creationId xmlns:a16="http://schemas.microsoft.com/office/drawing/2014/main" id="{63AA85D0-4F91-B553-A8B0-AECDBEE86FD2}"/>
              </a:ext>
            </a:extLst>
          </p:cNvPr>
          <p:cNvSpPr/>
          <p:nvPr/>
        </p:nvSpPr>
        <p:spPr>
          <a:xfrm>
            <a:off x="1277824" y="2760009"/>
            <a:ext cx="1441761"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05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従前の計画の場合</a:t>
            </a:r>
            <a:endParaRPr lang="ja-JP" altLang="ja-JP" sz="105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71" name="正方形/長方形 70">
            <a:extLst>
              <a:ext uri="{FF2B5EF4-FFF2-40B4-BE49-F238E27FC236}">
                <a16:creationId xmlns:a16="http://schemas.microsoft.com/office/drawing/2014/main" id="{96BDAA90-C62C-C896-3518-55D0FBB304F4}"/>
              </a:ext>
            </a:extLst>
          </p:cNvPr>
          <p:cNvSpPr/>
          <p:nvPr/>
        </p:nvSpPr>
        <p:spPr>
          <a:xfrm>
            <a:off x="3319877" y="2936768"/>
            <a:ext cx="1441761" cy="668795"/>
          </a:xfrm>
          <a:prstGeom prst="rect">
            <a:avLst/>
          </a:prstGeom>
          <a:solidFill>
            <a:schemeClr val="accent2">
              <a:lumMod val="20000"/>
              <a:lumOff val="80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72" name="正方形/長方形 71">
            <a:extLst>
              <a:ext uri="{FF2B5EF4-FFF2-40B4-BE49-F238E27FC236}">
                <a16:creationId xmlns:a16="http://schemas.microsoft.com/office/drawing/2014/main" id="{306C9881-3830-E30F-814A-DF2997EF5321}"/>
              </a:ext>
            </a:extLst>
          </p:cNvPr>
          <p:cNvSpPr/>
          <p:nvPr/>
        </p:nvSpPr>
        <p:spPr>
          <a:xfrm>
            <a:off x="3320382" y="2760009"/>
            <a:ext cx="1446079"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050" kern="10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補助事業実施</a:t>
            </a:r>
            <a:r>
              <a:rPr lang="ja-JP" altLang="en-US" sz="105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の場合</a:t>
            </a:r>
            <a:endParaRPr lang="ja-JP" altLang="ja-JP" sz="105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75" name="正方形/長方形 74">
            <a:extLst>
              <a:ext uri="{FF2B5EF4-FFF2-40B4-BE49-F238E27FC236}">
                <a16:creationId xmlns:a16="http://schemas.microsoft.com/office/drawing/2014/main" id="{F9EAD15C-48BF-E9A5-CFE7-E4DC0F4883AA}"/>
              </a:ext>
            </a:extLst>
          </p:cNvPr>
          <p:cNvSpPr/>
          <p:nvPr/>
        </p:nvSpPr>
        <p:spPr>
          <a:xfrm>
            <a:off x="517080" y="2936768"/>
            <a:ext cx="772719" cy="66879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fontAlgn="ctr">
              <a:tabLst>
                <a:tab pos="2700020" algn="ctr"/>
                <a:tab pos="5400040" algn="r"/>
              </a:tabLst>
            </a:pPr>
            <a:r>
              <a:rPr lang="ja-JP" altLang="en-US" sz="1200" dirty="0">
                <a:solidFill>
                  <a:schemeClr val="tx1"/>
                </a:solidFill>
                <a:latin typeface="Arial" panose="020B0604020202020204" pitchFamily="34" charset="0"/>
                <a:ea typeface="Meiryo UI" panose="020B0604030504040204" pitchFamily="50" charset="-128"/>
              </a:rPr>
              <a:t>年間</a:t>
            </a:r>
            <a:br>
              <a:rPr lang="en-US" altLang="ja-JP" sz="1200" dirty="0">
                <a:solidFill>
                  <a:schemeClr val="tx1"/>
                </a:solidFill>
                <a:latin typeface="Arial" panose="020B0604020202020204" pitchFamily="34" charset="0"/>
                <a:ea typeface="Meiryo UI" panose="020B0604030504040204" pitchFamily="50" charset="-128"/>
              </a:rPr>
            </a:br>
            <a:r>
              <a:rPr lang="ja-JP" altLang="en-US" sz="1200" dirty="0">
                <a:solidFill>
                  <a:schemeClr val="tx1"/>
                </a:solidFill>
                <a:latin typeface="Arial" panose="020B0604020202020204" pitchFamily="34" charset="0"/>
                <a:ea typeface="Meiryo UI" panose="020B0604030504040204" pitchFamily="50" charset="-128"/>
              </a:rPr>
              <a:t>投資額</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76" name="正方形/長方形 19">
            <a:extLst>
              <a:ext uri="{FF2B5EF4-FFF2-40B4-BE49-F238E27FC236}">
                <a16:creationId xmlns:a16="http://schemas.microsoft.com/office/drawing/2014/main" id="{8368DFC4-1FCD-2B74-DE57-B938444D5A55}"/>
              </a:ext>
            </a:extLst>
          </p:cNvPr>
          <p:cNvSpPr/>
          <p:nvPr/>
        </p:nvSpPr>
        <p:spPr>
          <a:xfrm>
            <a:off x="552872" y="2137797"/>
            <a:ext cx="4334125" cy="325627"/>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ja-JP" altLang="en-US" sz="1200" b="1" i="0" u="none" strike="noStrike" dirty="0">
                <a:solidFill>
                  <a:schemeClr val="bg1"/>
                </a:solidFill>
                <a:effectLst/>
                <a:latin typeface="Arial" panose="020B0604020202020204" pitchFamily="34" charset="0"/>
                <a:ea typeface="Meiryo UI" panose="020B0604030504040204" pitchFamily="50" charset="-128"/>
              </a:rPr>
              <a:t>補助事業実施による将来の投資額・賃上げ率・売上成長率の変化</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78" name="正方形/長方形 77">
            <a:extLst>
              <a:ext uri="{FF2B5EF4-FFF2-40B4-BE49-F238E27FC236}">
                <a16:creationId xmlns:a16="http://schemas.microsoft.com/office/drawing/2014/main" id="{44EB9FDD-192E-AE96-F85F-E0729DCD54E4}"/>
              </a:ext>
            </a:extLst>
          </p:cNvPr>
          <p:cNvSpPr/>
          <p:nvPr/>
        </p:nvSpPr>
        <p:spPr>
          <a:xfrm>
            <a:off x="3319877" y="3652947"/>
            <a:ext cx="1441761" cy="668795"/>
          </a:xfrm>
          <a:prstGeom prst="rect">
            <a:avLst/>
          </a:prstGeom>
          <a:solidFill>
            <a:schemeClr val="accent2">
              <a:lumMod val="20000"/>
              <a:lumOff val="80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79" name="正方形/長方形 78">
            <a:extLst>
              <a:ext uri="{FF2B5EF4-FFF2-40B4-BE49-F238E27FC236}">
                <a16:creationId xmlns:a16="http://schemas.microsoft.com/office/drawing/2014/main" id="{2A8521D4-5B51-5B04-B7E3-AB9CD06DE293}"/>
              </a:ext>
            </a:extLst>
          </p:cNvPr>
          <p:cNvSpPr/>
          <p:nvPr/>
        </p:nvSpPr>
        <p:spPr>
          <a:xfrm>
            <a:off x="517080" y="3652947"/>
            <a:ext cx="772719" cy="66879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fontAlgn="ctr">
              <a:tabLst>
                <a:tab pos="2700020" algn="ctr"/>
                <a:tab pos="5400040" algn="r"/>
              </a:tabLst>
            </a:pPr>
            <a:r>
              <a:rPr lang="ja-JP" altLang="en-US" sz="1200" dirty="0">
                <a:solidFill>
                  <a:schemeClr val="tx1"/>
                </a:solidFill>
                <a:latin typeface="Arial" panose="020B0604020202020204" pitchFamily="34" charset="0"/>
                <a:ea typeface="Meiryo UI" panose="020B0604030504040204" pitchFamily="50" charset="-128"/>
              </a:rPr>
              <a:t>年間</a:t>
            </a:r>
            <a:br>
              <a:rPr lang="en-US" altLang="ja-JP" sz="1200" dirty="0">
                <a:solidFill>
                  <a:schemeClr val="tx1"/>
                </a:solidFill>
                <a:latin typeface="Arial" panose="020B0604020202020204" pitchFamily="34" charset="0"/>
                <a:ea typeface="Meiryo UI" panose="020B0604030504040204" pitchFamily="50" charset="-128"/>
              </a:rPr>
            </a:br>
            <a:r>
              <a:rPr lang="ja-JP" altLang="en-US" sz="1200" dirty="0">
                <a:solidFill>
                  <a:schemeClr val="tx1"/>
                </a:solidFill>
                <a:latin typeface="Arial" panose="020B0604020202020204" pitchFamily="34" charset="0"/>
                <a:ea typeface="Meiryo UI" panose="020B0604030504040204" pitchFamily="50" charset="-128"/>
              </a:rPr>
              <a:t>賃上げ率</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81" name="正方形/長方形 80">
            <a:extLst>
              <a:ext uri="{FF2B5EF4-FFF2-40B4-BE49-F238E27FC236}">
                <a16:creationId xmlns:a16="http://schemas.microsoft.com/office/drawing/2014/main" id="{FC148CB4-38EF-0A1F-F334-FE52DFBA1FF6}"/>
              </a:ext>
            </a:extLst>
          </p:cNvPr>
          <p:cNvSpPr/>
          <p:nvPr/>
        </p:nvSpPr>
        <p:spPr>
          <a:xfrm>
            <a:off x="3319877" y="4369126"/>
            <a:ext cx="1441761" cy="668795"/>
          </a:xfrm>
          <a:prstGeom prst="rect">
            <a:avLst/>
          </a:prstGeom>
          <a:solidFill>
            <a:schemeClr val="accent2">
              <a:lumMod val="20000"/>
              <a:lumOff val="80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82" name="正方形/長方形 81">
            <a:extLst>
              <a:ext uri="{FF2B5EF4-FFF2-40B4-BE49-F238E27FC236}">
                <a16:creationId xmlns:a16="http://schemas.microsoft.com/office/drawing/2014/main" id="{7D109EC7-B428-CF38-0429-26821ED981B4}"/>
              </a:ext>
            </a:extLst>
          </p:cNvPr>
          <p:cNvSpPr/>
          <p:nvPr/>
        </p:nvSpPr>
        <p:spPr>
          <a:xfrm>
            <a:off x="517080" y="4369126"/>
            <a:ext cx="772719" cy="66879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fontAlgn="ctr">
              <a:tabLst>
                <a:tab pos="2700020" algn="ctr"/>
                <a:tab pos="5400040" algn="r"/>
              </a:tabLst>
            </a:pPr>
            <a:r>
              <a:rPr lang="ja-JP" altLang="en-US" sz="1200" dirty="0">
                <a:solidFill>
                  <a:schemeClr val="tx1"/>
                </a:solidFill>
                <a:latin typeface="Arial" panose="020B0604020202020204" pitchFamily="34" charset="0"/>
                <a:ea typeface="Meiryo UI" panose="020B0604030504040204" pitchFamily="50" charset="-128"/>
              </a:rPr>
              <a:t>年間</a:t>
            </a:r>
            <a:br>
              <a:rPr lang="en-US" altLang="ja-JP" sz="1200" dirty="0">
                <a:solidFill>
                  <a:schemeClr val="tx1"/>
                </a:solidFill>
                <a:latin typeface="Arial" panose="020B0604020202020204" pitchFamily="34" charset="0"/>
                <a:ea typeface="Meiryo UI" panose="020B0604030504040204" pitchFamily="50" charset="-128"/>
              </a:rPr>
            </a:br>
            <a:r>
              <a:rPr lang="ja-JP" altLang="en-US" sz="1200" dirty="0">
                <a:solidFill>
                  <a:schemeClr val="tx1"/>
                </a:solidFill>
                <a:latin typeface="Arial" panose="020B0604020202020204" pitchFamily="34" charset="0"/>
                <a:ea typeface="Meiryo UI" panose="020B0604030504040204" pitchFamily="50" charset="-128"/>
              </a:rPr>
              <a:t>売上成長率</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83" name="正方形/長方形 19">
            <a:extLst>
              <a:ext uri="{FF2B5EF4-FFF2-40B4-BE49-F238E27FC236}">
                <a16:creationId xmlns:a16="http://schemas.microsoft.com/office/drawing/2014/main" id="{36721D2E-C980-DB44-EC31-0CF1AA2CF344}"/>
              </a:ext>
            </a:extLst>
          </p:cNvPr>
          <p:cNvSpPr/>
          <p:nvPr/>
        </p:nvSpPr>
        <p:spPr>
          <a:xfrm>
            <a:off x="5017976" y="2137797"/>
            <a:ext cx="4333693" cy="325627"/>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ja-JP" altLang="en-US" sz="1200" b="1" i="0" u="none" strike="noStrike" dirty="0">
                <a:solidFill>
                  <a:schemeClr val="bg1"/>
                </a:solidFill>
                <a:effectLst/>
                <a:latin typeface="Arial" panose="020B0604020202020204" pitchFamily="34" charset="0"/>
                <a:ea typeface="Meiryo UI" panose="020B0604030504040204" pitchFamily="50" charset="-128"/>
              </a:rPr>
              <a:t>具体的な行動変容</a:t>
            </a:r>
            <a:r>
              <a:rPr lang="ja-JP" altLang="en-US" sz="1200" b="1" dirty="0">
                <a:solidFill>
                  <a:schemeClr val="bg1"/>
                </a:solidFill>
                <a:latin typeface="Arial" panose="020B0604020202020204" pitchFamily="34" charset="0"/>
                <a:ea typeface="Meiryo UI" panose="020B0604030504040204" pitchFamily="50" charset="-128"/>
              </a:rPr>
              <a:t>の内容</a:t>
            </a:r>
            <a:endParaRPr lang="ja-JP" altLang="ja-JP" sz="12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85" name="二等辺三角形 84">
            <a:extLst>
              <a:ext uri="{FF2B5EF4-FFF2-40B4-BE49-F238E27FC236}">
                <a16:creationId xmlns:a16="http://schemas.microsoft.com/office/drawing/2014/main" id="{9FBE687D-67A8-0027-E742-5E644DAE962F}"/>
              </a:ext>
            </a:extLst>
          </p:cNvPr>
          <p:cNvSpPr/>
          <p:nvPr/>
        </p:nvSpPr>
        <p:spPr>
          <a:xfrm rot="5400000">
            <a:off x="2483609" y="3922397"/>
            <a:ext cx="1141379" cy="181358"/>
          </a:xfrm>
          <a:prstGeom prst="triangl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200" dirty="0">
              <a:solidFill>
                <a:schemeClr val="tx2"/>
              </a:solidFill>
            </a:endParaRPr>
          </a:p>
        </p:txBody>
      </p:sp>
      <p:sp>
        <p:nvSpPr>
          <p:cNvPr id="69" name="正方形/長方形 68">
            <a:extLst>
              <a:ext uri="{FF2B5EF4-FFF2-40B4-BE49-F238E27FC236}">
                <a16:creationId xmlns:a16="http://schemas.microsoft.com/office/drawing/2014/main" id="{48B43417-78D5-3589-0FBA-CC1AF80913A8}"/>
              </a:ext>
            </a:extLst>
          </p:cNvPr>
          <p:cNvSpPr/>
          <p:nvPr/>
        </p:nvSpPr>
        <p:spPr>
          <a:xfrm>
            <a:off x="1277824" y="2936768"/>
            <a:ext cx="1441761" cy="668795"/>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77" name="正方形/長方形 76">
            <a:extLst>
              <a:ext uri="{FF2B5EF4-FFF2-40B4-BE49-F238E27FC236}">
                <a16:creationId xmlns:a16="http://schemas.microsoft.com/office/drawing/2014/main" id="{78B6C714-BD4E-0C44-9FE2-EFA84FD448C6}"/>
              </a:ext>
            </a:extLst>
          </p:cNvPr>
          <p:cNvSpPr/>
          <p:nvPr/>
        </p:nvSpPr>
        <p:spPr>
          <a:xfrm>
            <a:off x="1277824" y="3652947"/>
            <a:ext cx="1441761" cy="668795"/>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80" name="正方形/長方形 79">
            <a:extLst>
              <a:ext uri="{FF2B5EF4-FFF2-40B4-BE49-F238E27FC236}">
                <a16:creationId xmlns:a16="http://schemas.microsoft.com/office/drawing/2014/main" id="{CC1D4980-EDA8-4EA0-34F3-304316B84C97}"/>
              </a:ext>
            </a:extLst>
          </p:cNvPr>
          <p:cNvSpPr/>
          <p:nvPr/>
        </p:nvSpPr>
        <p:spPr>
          <a:xfrm>
            <a:off x="1277824" y="4369126"/>
            <a:ext cx="1441761" cy="668795"/>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fontAlgn="ctr">
              <a:tabLst>
                <a:tab pos="2700020" algn="ctr"/>
                <a:tab pos="5400040" algn="r"/>
              </a:tabLst>
            </a:pPr>
            <a:r>
              <a:rPr lang="en-US" altLang="ja-JP" sz="1200" i="0" u="none" strike="noStrike" dirty="0">
                <a:solidFill>
                  <a:schemeClr val="tx1"/>
                </a:solidFill>
                <a:effectLst/>
                <a:latin typeface="Arial" panose="020B0604020202020204" pitchFamily="34" charset="0"/>
                <a:ea typeface="Meiryo UI" panose="020B0604030504040204" pitchFamily="50" charset="-128"/>
              </a:rPr>
              <a:t>XX</a:t>
            </a:r>
            <a:endParaRPr lang="ja-JP" altLang="ja-JP" sz="1200" i="0" u="none" strike="noStrike" dirty="0">
              <a:solidFill>
                <a:schemeClr val="tx1"/>
              </a:solidFill>
              <a:effectLst/>
              <a:latin typeface="Arial" panose="020B0604020202020204" pitchFamily="34" charset="0"/>
              <a:ea typeface="Meiryo UI" panose="020B0604030504040204" pitchFamily="50" charset="-128"/>
            </a:endParaRPr>
          </a:p>
        </p:txBody>
      </p:sp>
      <p:sp>
        <p:nvSpPr>
          <p:cNvPr id="86" name="正方形/長方形 19">
            <a:extLst>
              <a:ext uri="{FF2B5EF4-FFF2-40B4-BE49-F238E27FC236}">
                <a16:creationId xmlns:a16="http://schemas.microsoft.com/office/drawing/2014/main" id="{86B66596-146C-BBB6-42AC-246895010924}"/>
              </a:ext>
            </a:extLst>
          </p:cNvPr>
          <p:cNvSpPr/>
          <p:nvPr/>
        </p:nvSpPr>
        <p:spPr>
          <a:xfrm>
            <a:off x="2420172" y="3412812"/>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800" i="0" u="none" strike="noStrike" kern="100" dirty="0">
                <a:solidFill>
                  <a:schemeClr val="tx1"/>
                </a:solidFill>
                <a:effectLst/>
                <a:latin typeface="Meiryo UI" panose="020B0604030504040204" pitchFamily="50" charset="-128"/>
                <a:ea typeface="Meiryo UI" panose="020B0604030504040204" pitchFamily="50" charset="-128"/>
              </a:rPr>
              <a:t>百万円</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
        <p:nvSpPr>
          <p:cNvPr id="88" name="正方形/長方形 19">
            <a:extLst>
              <a:ext uri="{FF2B5EF4-FFF2-40B4-BE49-F238E27FC236}">
                <a16:creationId xmlns:a16="http://schemas.microsoft.com/office/drawing/2014/main" id="{BB32C54F-528E-FC1E-4283-6399FAD147F4}"/>
              </a:ext>
            </a:extLst>
          </p:cNvPr>
          <p:cNvSpPr/>
          <p:nvPr/>
        </p:nvSpPr>
        <p:spPr>
          <a:xfrm>
            <a:off x="2466664" y="4120016"/>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800" i="0" u="none" strike="noStrike" kern="100" dirty="0">
                <a:solidFill>
                  <a:schemeClr val="tx1"/>
                </a:solidFill>
                <a:effectLst/>
                <a:latin typeface="Meiryo UI" panose="020B0604030504040204" pitchFamily="50" charset="-128"/>
                <a:ea typeface="Meiryo UI" panose="020B0604030504040204" pitchFamily="50" charset="-128"/>
              </a:rPr>
              <a:t>%</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
        <p:nvSpPr>
          <p:cNvPr id="89" name="正方形/長方形 19">
            <a:extLst>
              <a:ext uri="{FF2B5EF4-FFF2-40B4-BE49-F238E27FC236}">
                <a16:creationId xmlns:a16="http://schemas.microsoft.com/office/drawing/2014/main" id="{B8702AED-61C4-12F2-43A3-9A0AC43F4CF8}"/>
              </a:ext>
            </a:extLst>
          </p:cNvPr>
          <p:cNvSpPr/>
          <p:nvPr/>
        </p:nvSpPr>
        <p:spPr>
          <a:xfrm>
            <a:off x="2466664" y="4855760"/>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800" i="0" u="none" strike="noStrike" kern="100" dirty="0">
                <a:solidFill>
                  <a:schemeClr val="tx1"/>
                </a:solidFill>
                <a:effectLst/>
                <a:latin typeface="Meiryo UI" panose="020B0604030504040204" pitchFamily="50" charset="-128"/>
                <a:ea typeface="Meiryo UI" panose="020B0604030504040204" pitchFamily="50" charset="-128"/>
              </a:rPr>
              <a:t>%</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
        <p:nvSpPr>
          <p:cNvPr id="95" name="正方形/長方形 19">
            <a:extLst>
              <a:ext uri="{FF2B5EF4-FFF2-40B4-BE49-F238E27FC236}">
                <a16:creationId xmlns:a16="http://schemas.microsoft.com/office/drawing/2014/main" id="{6A2159A4-904E-CFA4-D771-EF5CB25E2E82}"/>
              </a:ext>
            </a:extLst>
          </p:cNvPr>
          <p:cNvSpPr/>
          <p:nvPr/>
        </p:nvSpPr>
        <p:spPr>
          <a:xfrm>
            <a:off x="4530261" y="4120016"/>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800" i="0" u="none" strike="noStrike" kern="100" dirty="0">
                <a:solidFill>
                  <a:schemeClr val="tx1"/>
                </a:solidFill>
                <a:effectLst/>
                <a:latin typeface="Meiryo UI" panose="020B0604030504040204" pitchFamily="50" charset="-128"/>
                <a:ea typeface="Meiryo UI" panose="020B0604030504040204" pitchFamily="50" charset="-128"/>
              </a:rPr>
              <a:t>%</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
        <p:nvSpPr>
          <p:cNvPr id="96" name="正方形/長方形 19">
            <a:extLst>
              <a:ext uri="{FF2B5EF4-FFF2-40B4-BE49-F238E27FC236}">
                <a16:creationId xmlns:a16="http://schemas.microsoft.com/office/drawing/2014/main" id="{CFE0B920-5D3B-B7CB-6F4F-3515ABEF2FC4}"/>
              </a:ext>
            </a:extLst>
          </p:cNvPr>
          <p:cNvSpPr/>
          <p:nvPr/>
        </p:nvSpPr>
        <p:spPr>
          <a:xfrm>
            <a:off x="4530261" y="4855760"/>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800" i="0" u="none" strike="noStrike" kern="100" dirty="0">
                <a:solidFill>
                  <a:schemeClr val="tx1"/>
                </a:solidFill>
                <a:effectLst/>
                <a:latin typeface="Meiryo UI" panose="020B0604030504040204" pitchFamily="50" charset="-128"/>
                <a:ea typeface="Meiryo UI" panose="020B0604030504040204" pitchFamily="50" charset="-128"/>
              </a:rPr>
              <a:t>%</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
        <p:nvSpPr>
          <p:cNvPr id="100" name="正方形/長方形 19">
            <a:extLst>
              <a:ext uri="{FF2B5EF4-FFF2-40B4-BE49-F238E27FC236}">
                <a16:creationId xmlns:a16="http://schemas.microsoft.com/office/drawing/2014/main" id="{5269D151-8617-5CB3-6336-94C60D79395D}"/>
              </a:ext>
            </a:extLst>
          </p:cNvPr>
          <p:cNvSpPr/>
          <p:nvPr/>
        </p:nvSpPr>
        <p:spPr>
          <a:xfrm>
            <a:off x="4486134" y="3412812"/>
            <a:ext cx="231377" cy="163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800" i="0" u="none" strike="noStrike" kern="100" dirty="0">
                <a:solidFill>
                  <a:schemeClr val="tx1"/>
                </a:solidFill>
                <a:effectLst/>
                <a:latin typeface="Meiryo UI" panose="020B0604030504040204" pitchFamily="50" charset="-128"/>
                <a:ea typeface="Meiryo UI" panose="020B0604030504040204" pitchFamily="50" charset="-128"/>
              </a:rPr>
              <a:t>百万円</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spTree>
    <p:extLst>
      <p:ext uri="{BB962C8B-B14F-4D97-AF65-F5344CB8AC3E}">
        <p14:creationId xmlns:p14="http://schemas.microsoft.com/office/powerpoint/2010/main" val="615870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extLst>
              <p:ext uri="{D42A27DB-BD31-4B8C-83A1-F6EECF244321}">
                <p14:modId xmlns:p14="http://schemas.microsoft.com/office/powerpoint/2010/main" val="8019572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4" name="表 3">
            <a:extLst>
              <a:ext uri="{FF2B5EF4-FFF2-40B4-BE49-F238E27FC236}">
                <a16:creationId xmlns:a16="http://schemas.microsoft.com/office/drawing/2014/main" id="{CD5CA202-F243-7980-C04C-015C769130E6}"/>
              </a:ext>
            </a:extLst>
          </p:cNvPr>
          <p:cNvGraphicFramePr>
            <a:graphicFrameLocks noGrp="1"/>
          </p:cNvGraphicFramePr>
          <p:nvPr>
            <p:extLst>
              <p:ext uri="{D42A27DB-BD31-4B8C-83A1-F6EECF244321}">
                <p14:modId xmlns:p14="http://schemas.microsoft.com/office/powerpoint/2010/main" val="4012115940"/>
              </p:ext>
            </p:extLst>
          </p:nvPr>
        </p:nvGraphicFramePr>
        <p:xfrm>
          <a:off x="721895" y="4347275"/>
          <a:ext cx="8614654" cy="1813816"/>
        </p:xfrm>
        <a:graphic>
          <a:graphicData uri="http://schemas.openxmlformats.org/drawingml/2006/table">
            <a:tbl>
              <a:tblPr/>
              <a:tblGrid>
                <a:gridCol w="1393260">
                  <a:extLst>
                    <a:ext uri="{9D8B030D-6E8A-4147-A177-3AD203B41FA5}">
                      <a16:colId xmlns:a16="http://schemas.microsoft.com/office/drawing/2014/main" val="20001"/>
                    </a:ext>
                  </a:extLst>
                </a:gridCol>
                <a:gridCol w="1356465">
                  <a:extLst>
                    <a:ext uri="{9D8B030D-6E8A-4147-A177-3AD203B41FA5}">
                      <a16:colId xmlns:a16="http://schemas.microsoft.com/office/drawing/2014/main" val="20002"/>
                    </a:ext>
                  </a:extLst>
                </a:gridCol>
                <a:gridCol w="2650211">
                  <a:extLst>
                    <a:ext uri="{9D8B030D-6E8A-4147-A177-3AD203B41FA5}">
                      <a16:colId xmlns:a16="http://schemas.microsoft.com/office/drawing/2014/main" val="2159797835"/>
                    </a:ext>
                  </a:extLst>
                </a:gridCol>
                <a:gridCol w="3214718">
                  <a:extLst>
                    <a:ext uri="{9D8B030D-6E8A-4147-A177-3AD203B41FA5}">
                      <a16:colId xmlns:a16="http://schemas.microsoft.com/office/drawing/2014/main" val="93772259"/>
                    </a:ext>
                  </a:extLst>
                </a:gridCol>
              </a:tblGrid>
              <a:tr h="265831">
                <a:tc gridSpan="2">
                  <a:txBody>
                    <a:bodyPr/>
                    <a:lstStyle/>
                    <a:p>
                      <a:pPr marR="44450" indent="127000" algn="ctr">
                        <a:spcAft>
                          <a:spcPts val="0"/>
                        </a:spcAft>
                        <a:tabLst>
                          <a:tab pos="2700020" algn="ctr"/>
                          <a:tab pos="5400040" algn="r"/>
                        </a:tabLst>
                      </a:pPr>
                      <a:r>
                        <a:rPr lang="ja-JP" altLang="en-US" sz="1200" b="1" kern="100" dirty="0">
                          <a:effectLst/>
                          <a:latin typeface="Meiryo UI" panose="020B0604030504040204" pitchFamily="50" charset="-128"/>
                          <a:ea typeface="Meiryo UI" panose="020B0604030504040204" pitchFamily="50" charset="-128"/>
                        </a:rPr>
                        <a:t>担当者</a:t>
                      </a:r>
                      <a:endParaRPr lang="en-US" altLang="ja-JP" sz="1200" b="1" kern="100" dirty="0">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hMerge="1">
                  <a:txBody>
                    <a:bodyPr/>
                    <a:lstStyle/>
                    <a:p>
                      <a:pPr marR="44450" indent="127000" algn="ctr">
                        <a:spcAft>
                          <a:spcPts val="0"/>
                        </a:spcAft>
                        <a:tabLst>
                          <a:tab pos="2700020" algn="ctr"/>
                          <a:tab pos="5400040" algn="r"/>
                        </a:tabLst>
                      </a:pP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担当者</a:t>
                      </a:r>
                      <a:endPar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R="44450" indent="127000" algn="ctr">
                        <a:spcAft>
                          <a:spcPts val="0"/>
                        </a:spcAft>
                        <a:tabLst>
                          <a:tab pos="2700020" algn="ctr"/>
                          <a:tab pos="5400040" algn="r"/>
                        </a:tabLst>
                      </a:pPr>
                      <a:r>
                        <a:rPr lang="ja-JP" altLang="en-US" sz="1200" b="1" kern="100" dirty="0">
                          <a:effectLst/>
                          <a:latin typeface="Meiryo UI" panose="020B0604030504040204" pitchFamily="50" charset="-128"/>
                          <a:ea typeface="Meiryo UI" panose="020B0604030504040204" pitchFamily="50" charset="-128"/>
                          <a:cs typeface="Meiryo UI" panose="020B0604030504040204" pitchFamily="50" charset="-128"/>
                        </a:rPr>
                        <a:t>担当業務</a:t>
                      </a:r>
                      <a:endParaRPr lang="en-US" alt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L="0" marR="44450" indent="0" algn="ctr">
                        <a:spcAft>
                          <a:spcPts val="0"/>
                        </a:spcAft>
                        <a:tabLst>
                          <a:tab pos="2700020" algn="ctr"/>
                          <a:tab pos="5400040" algn="r"/>
                        </a:tabLst>
                      </a:pPr>
                      <a:r>
                        <a:rPr lang="ja-JP" altLang="en-US" sz="1200" b="1" kern="100" dirty="0">
                          <a:effectLst/>
                          <a:latin typeface="Meiryo UI" panose="020B0604030504040204" pitchFamily="50" charset="-128"/>
                          <a:ea typeface="Meiryo UI" panose="020B0604030504040204" pitchFamily="50" charset="-128"/>
                          <a:cs typeface="Meiryo UI" panose="020B0604030504040204" pitchFamily="50" charset="-128"/>
                        </a:rPr>
                        <a:t>保有するケイパビリティ</a:t>
                      </a:r>
                      <a:endParaRPr lang="en-US" alt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251705">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統括責任者</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251705">
                <a:tc>
                  <a:txBody>
                    <a:bodyPr/>
                    <a:lstStyle/>
                    <a:p>
                      <a:pPr marL="0" marR="44450" indent="0">
                        <a:spcAft>
                          <a:spcPts val="0"/>
                        </a:spcAft>
                        <a:tabLst>
                          <a:tab pos="2700020" algn="ctr"/>
                          <a:tab pos="5400040" algn="r"/>
                        </a:tabLst>
                      </a:pPr>
                      <a:r>
                        <a:rPr lang="ja-JP" altLang="en-US" sz="1200" kern="100">
                          <a:effectLst/>
                          <a:latin typeface="Meiryo UI" panose="020B0604030504040204" pitchFamily="50" charset="-128"/>
                          <a:ea typeface="Meiryo UI" panose="020B0604030504040204" pitchFamily="50" charset="-128"/>
                          <a:cs typeface="Meiryo UI" panose="020B0604030504040204" pitchFamily="50" charset="-128"/>
                        </a:rPr>
                        <a:t>推進本部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51705">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情報管理</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tabLst>
                          <a:tab pos="2700020" algn="ctr"/>
                          <a:tab pos="5400040" algn="r"/>
                        </a:tabLst>
                      </a:pPr>
                      <a:r>
                        <a:rPr lang="en-US" altLang="ja-JP" sz="1200" kern="0" dirty="0">
                          <a:effectLst/>
                          <a:latin typeface="Meiryo UI" panose="020B0604030504040204" pitchFamily="50" charset="-128"/>
                          <a:ea typeface="Meiryo UI" panose="020B0604030504040204" pitchFamily="50" charset="-128"/>
                          <a:cs typeface="ＭＳ明朝-WinCharSetFFFF-H"/>
                        </a:rPr>
                        <a:t>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44382730"/>
                  </a:ext>
                </a:extLst>
              </a:tr>
              <a:tr h="264290">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A</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a:t>
                      </a: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53133304"/>
                  </a:ext>
                </a:extLst>
              </a:tr>
              <a:tr h="264290">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B</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明朝-WinCharSetFFFF-H"/>
                        </a:rPr>
                        <a:t>XX</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明朝-WinCharSetFFFF-H"/>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016652104"/>
                  </a:ext>
                </a:extLst>
              </a:tr>
              <a:tr h="264290">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C</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明朝-WinCharSetFFFF-H"/>
                        </a:rPr>
                        <a:t>XX</a:t>
                      </a: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64661556"/>
                  </a:ext>
                </a:extLst>
              </a:tr>
            </a:tbl>
          </a:graphicData>
        </a:graphic>
      </p:graphicFrame>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実現可能性／実施体制</a:t>
            </a:r>
            <a:r>
              <a:rPr lang="en-US" altLang="ja-JP" sz="1200" dirty="0"/>
              <a:t>1/2</a:t>
            </a:r>
            <a:endParaRPr lang="ja-JP" altLang="en-US"/>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63356"/>
            <a:ext cx="8884444" cy="656000"/>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本事業の目的に沿った補助事業実施のための社内体制を記載ください</a:t>
            </a:r>
          </a:p>
        </p:txBody>
      </p:sp>
      <p:sp>
        <p:nvSpPr>
          <p:cNvPr id="9" name="フリーフォーム: 図形 8">
            <a:extLst>
              <a:ext uri="{FF2B5EF4-FFF2-40B4-BE49-F238E27FC236}">
                <a16:creationId xmlns:a16="http://schemas.microsoft.com/office/drawing/2014/main" id="{F2551CE5-672C-6102-13F2-417C7DB3364D}"/>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1" name="フリーフォーム: 図形 10">
            <a:extLst>
              <a:ext uri="{FF2B5EF4-FFF2-40B4-BE49-F238E27FC236}">
                <a16:creationId xmlns:a16="http://schemas.microsoft.com/office/drawing/2014/main" id="{F0221388-7445-521A-0EEC-E1F417048D64}"/>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2" name="フリーフォーム: 図形 11">
            <a:extLst>
              <a:ext uri="{FF2B5EF4-FFF2-40B4-BE49-F238E27FC236}">
                <a16:creationId xmlns:a16="http://schemas.microsoft.com/office/drawing/2014/main" id="{FB99268D-8050-A8AE-AA95-9DC6BC97E957}"/>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3" name="フリーフォーム: 図形 12">
            <a:extLst>
              <a:ext uri="{FF2B5EF4-FFF2-40B4-BE49-F238E27FC236}">
                <a16:creationId xmlns:a16="http://schemas.microsoft.com/office/drawing/2014/main" id="{1577D44B-E494-C726-6283-5132C45356B1}"/>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4" name="フリーフォーム: 図形 13">
            <a:extLst>
              <a:ext uri="{FF2B5EF4-FFF2-40B4-BE49-F238E27FC236}">
                <a16:creationId xmlns:a16="http://schemas.microsoft.com/office/drawing/2014/main" id="{EC901896-ACE3-4941-AC82-F4281E337DFB}"/>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sp>
        <p:nvSpPr>
          <p:cNvPr id="16" name="テキスト ボックス 15">
            <a:extLst>
              <a:ext uri="{FF2B5EF4-FFF2-40B4-BE49-F238E27FC236}">
                <a16:creationId xmlns:a16="http://schemas.microsoft.com/office/drawing/2014/main" id="{4FC6A348-23BC-D729-DF52-084385CA2891}"/>
              </a:ext>
            </a:extLst>
          </p:cNvPr>
          <p:cNvSpPr txBox="1"/>
          <p:nvPr/>
        </p:nvSpPr>
        <p:spPr>
          <a:xfrm>
            <a:off x="7755821" y="2068163"/>
            <a:ext cx="1648057" cy="36813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主要な担当者を記載</a:t>
            </a:r>
          </a:p>
        </p:txBody>
      </p:sp>
      <p:sp>
        <p:nvSpPr>
          <p:cNvPr id="33" name="正方形/長方形 32">
            <a:extLst>
              <a:ext uri="{FF2B5EF4-FFF2-40B4-BE49-F238E27FC236}">
                <a16:creationId xmlns:a16="http://schemas.microsoft.com/office/drawing/2014/main" id="{89830888-7C7A-EC15-8E93-B8AA4578E2F4}"/>
              </a:ext>
            </a:extLst>
          </p:cNvPr>
          <p:cNvSpPr/>
          <p:nvPr/>
        </p:nvSpPr>
        <p:spPr>
          <a:xfrm>
            <a:off x="3383033" y="2439268"/>
            <a:ext cx="1800000" cy="612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marR="45720" indent="-171450" algn="ctr" fontAlgn="ctr">
              <a:buFont typeface="Arial" panose="020B0604020202020204" pitchFamily="34" charset="0"/>
              <a:buChar char="•"/>
              <a:tabLst>
                <a:tab pos="2700020" algn="ctr"/>
                <a:tab pos="5400040" algn="r"/>
              </a:tabLst>
            </a:pPr>
            <a:r>
              <a:rPr lang="en-US" altLang="ja-JP" sz="1200" i="0" u="none" strike="noStrike" dirty="0">
                <a:solidFill>
                  <a:schemeClr val="tx1"/>
                </a:solidFill>
                <a:effectLst/>
                <a:latin typeface="Meiryo UI" panose="020B0604030504040204" pitchFamily="50" charset="-128"/>
                <a:ea typeface="Meiryo UI" panose="020B0604030504040204" pitchFamily="50" charset="-128"/>
              </a:rPr>
              <a:t>XXX</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marR="45720" indent="-171450" algn="ctr" rtl="0" eaLnBrk="1" fontAlgn="ctr" latinLnBrk="0" hangingPunct="1">
              <a:spcBef>
                <a:spcPts val="0"/>
              </a:spcBef>
              <a:spcAft>
                <a:spcPts val="0"/>
              </a:spcAft>
              <a:buFont typeface="Arial" panose="020B0604020202020204" pitchFamily="34" charset="0"/>
              <a:buChar char="•"/>
              <a:tabLst>
                <a:tab pos="2700020" algn="ctr"/>
                <a:tab pos="5400040" algn="r"/>
              </a:tabLst>
            </a:pPr>
            <a:r>
              <a:rPr kumimoji="1" lang="en-US" altLang="ja-JP"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180D5A07-83EE-B2E1-7888-4EC2615A8773}"/>
              </a:ext>
            </a:extLst>
          </p:cNvPr>
          <p:cNvSpPr/>
          <p:nvPr/>
        </p:nvSpPr>
        <p:spPr>
          <a:xfrm>
            <a:off x="5832700" y="2439268"/>
            <a:ext cx="1800000" cy="612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marR="45720" indent="-171450" algn="ctr" fontAlgn="ctr">
              <a:buFont typeface="Arial" panose="020B0604020202020204" pitchFamily="34" charset="0"/>
              <a:buChar char="•"/>
              <a:tabLst>
                <a:tab pos="2700020" algn="ctr"/>
                <a:tab pos="5400040" algn="r"/>
              </a:tabLst>
            </a:pPr>
            <a:r>
              <a:rPr lang="en-US" altLang="ja-JP" sz="1200" i="0" u="none" strike="noStrike" dirty="0">
                <a:solidFill>
                  <a:schemeClr val="tx1"/>
                </a:solidFill>
                <a:effectLst/>
                <a:latin typeface="Meiryo UI" panose="020B0604030504040204" pitchFamily="50" charset="-128"/>
                <a:ea typeface="Meiryo UI" panose="020B0604030504040204" pitchFamily="50" charset="-128"/>
              </a:rPr>
              <a:t>XXX</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marR="45720" indent="-171450" algn="ctr" rtl="0" eaLnBrk="1" fontAlgn="ctr" latinLnBrk="0" hangingPunct="1">
              <a:spcBef>
                <a:spcPts val="0"/>
              </a:spcBef>
              <a:spcAft>
                <a:spcPts val="0"/>
              </a:spcAft>
              <a:buFont typeface="Arial" panose="020B0604020202020204" pitchFamily="34" charset="0"/>
              <a:buChar char="•"/>
              <a:tabLst>
                <a:tab pos="2700020" algn="ctr"/>
                <a:tab pos="5400040" algn="r"/>
              </a:tabLst>
            </a:pPr>
            <a:r>
              <a:rPr kumimoji="1" lang="en-US" altLang="ja-JP"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255D67DD-BE7C-AFEA-B6BB-E6E1D0FE33F6}"/>
              </a:ext>
            </a:extLst>
          </p:cNvPr>
          <p:cNvSpPr/>
          <p:nvPr/>
        </p:nvSpPr>
        <p:spPr>
          <a:xfrm>
            <a:off x="5832700" y="3451463"/>
            <a:ext cx="1800000" cy="612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marR="45720" indent="-171450" algn="ctr" fontAlgn="ctr">
              <a:buFont typeface="Arial" panose="020B0604020202020204" pitchFamily="34" charset="0"/>
              <a:buChar char="•"/>
              <a:tabLst>
                <a:tab pos="2700020" algn="ctr"/>
                <a:tab pos="5400040" algn="r"/>
              </a:tabLst>
            </a:pPr>
            <a:r>
              <a:rPr lang="en-US" altLang="ja-JP" sz="1200" i="0" u="none" strike="noStrike" dirty="0">
                <a:solidFill>
                  <a:schemeClr val="tx1"/>
                </a:solidFill>
                <a:effectLst/>
                <a:latin typeface="Meiryo UI" panose="020B0604030504040204" pitchFamily="50" charset="-128"/>
                <a:ea typeface="Meiryo UI" panose="020B0604030504040204" pitchFamily="50" charset="-128"/>
              </a:rPr>
              <a:t>XXX</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marR="45720" indent="-171450" algn="ctr" rtl="0" eaLnBrk="1" fontAlgn="ctr" latinLnBrk="0" hangingPunct="1">
              <a:spcBef>
                <a:spcPts val="0"/>
              </a:spcBef>
              <a:spcAft>
                <a:spcPts val="0"/>
              </a:spcAft>
              <a:buFont typeface="Arial" panose="020B0604020202020204" pitchFamily="34" charset="0"/>
              <a:buChar char="•"/>
              <a:tabLst>
                <a:tab pos="2700020" algn="ctr"/>
                <a:tab pos="5400040" algn="r"/>
              </a:tabLst>
            </a:pPr>
            <a:r>
              <a:rPr kumimoji="1" lang="en-US" altLang="ja-JP"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D319E544-9AF7-32B1-43B6-C1E1CD088B3E}"/>
              </a:ext>
            </a:extLst>
          </p:cNvPr>
          <p:cNvSpPr/>
          <p:nvPr/>
        </p:nvSpPr>
        <p:spPr>
          <a:xfrm>
            <a:off x="510778" y="1937551"/>
            <a:ext cx="2031486" cy="2199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事業推進体制</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コネクタ: カギ線 21">
            <a:extLst>
              <a:ext uri="{FF2B5EF4-FFF2-40B4-BE49-F238E27FC236}">
                <a16:creationId xmlns:a16="http://schemas.microsoft.com/office/drawing/2014/main" id="{227AA594-FE95-F55D-39C0-FD0916C6B1BF}"/>
              </a:ext>
            </a:extLst>
          </p:cNvPr>
          <p:cNvCxnSpPr>
            <a:cxnSpLocks/>
            <a:stCxn id="33" idx="3"/>
            <a:endCxn id="39" idx="1"/>
          </p:cNvCxnSpPr>
          <p:nvPr/>
        </p:nvCxnSpPr>
        <p:spPr>
          <a:xfrm>
            <a:off x="5183033" y="2745268"/>
            <a:ext cx="649667" cy="1012195"/>
          </a:xfrm>
          <a:prstGeom prst="bentConnector3">
            <a:avLst>
              <a:gd name="adj1" fmla="val 50000"/>
            </a:avLst>
          </a:prstGeom>
          <a:ln w="9525" cap="rnd">
            <a:solidFill>
              <a:schemeClr val="tx1">
                <a:lumMod val="60000"/>
                <a:lumOff val="40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18E30B6-6887-3435-2AE6-9A4F3E3322E2}"/>
              </a:ext>
            </a:extLst>
          </p:cNvPr>
          <p:cNvCxnSpPr>
            <a:cxnSpLocks/>
            <a:stCxn id="33" idx="3"/>
            <a:endCxn id="38" idx="1"/>
          </p:cNvCxnSpPr>
          <p:nvPr/>
        </p:nvCxnSpPr>
        <p:spPr>
          <a:xfrm>
            <a:off x="5183033" y="2745268"/>
            <a:ext cx="649667" cy="0"/>
          </a:xfrm>
          <a:prstGeom prst="straightConnector1">
            <a:avLst/>
          </a:prstGeom>
          <a:ln w="9525" cap="rnd">
            <a:solidFill>
              <a:schemeClr val="tx1">
                <a:lumMod val="60000"/>
                <a:lumOff val="40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CF6FD914-AB97-A09F-B59B-AED8493CE5D6}"/>
              </a:ext>
            </a:extLst>
          </p:cNvPr>
          <p:cNvSpPr/>
          <p:nvPr/>
        </p:nvSpPr>
        <p:spPr>
          <a:xfrm>
            <a:off x="1218374" y="2225356"/>
            <a:ext cx="1800000" cy="216000"/>
          </a:xfrm>
          <a:prstGeom prst="rect">
            <a:avLst/>
          </a:prstGeom>
          <a:solidFill>
            <a:schemeClr val="accent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統括責任者</a:t>
            </a:r>
            <a:endParaRPr lang="ja-JP" altLang="ja-JP" sz="1200" i="0" u="none" strike="noStrike" dirty="0">
              <a:effectLst/>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05E80C02-64E0-5979-0674-8458C0578572}"/>
              </a:ext>
            </a:extLst>
          </p:cNvPr>
          <p:cNvSpPr/>
          <p:nvPr/>
        </p:nvSpPr>
        <p:spPr>
          <a:xfrm>
            <a:off x="1218374" y="2439268"/>
            <a:ext cx="1800000" cy="612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XXX</a:t>
            </a:r>
            <a:endParaRPr lang="ja-JP" altLang="ja-JP" sz="1200" b="0" i="0" u="none" strike="noStrike" dirty="0">
              <a:solidFill>
                <a:schemeClr val="tx1"/>
              </a:solidFill>
              <a:effectLst/>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96948577-45A1-B040-E3DC-D92B7393197D}"/>
              </a:ext>
            </a:extLst>
          </p:cNvPr>
          <p:cNvSpPr/>
          <p:nvPr/>
        </p:nvSpPr>
        <p:spPr>
          <a:xfrm>
            <a:off x="3383033" y="2225356"/>
            <a:ext cx="1800000" cy="216000"/>
          </a:xfrm>
          <a:prstGeom prst="rect">
            <a:avLst/>
          </a:prstGeom>
          <a:solidFill>
            <a:schemeClr val="accent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lang="ja-JP" altLang="en-US" sz="1200" i="0" u="none" strike="noStrike" dirty="0">
                <a:solidFill>
                  <a:schemeClr val="tx1"/>
                </a:solidFill>
                <a:effectLst/>
                <a:latin typeface="Meiryo UI" panose="020B0604030504040204" pitchFamily="50" charset="-128"/>
                <a:ea typeface="Meiryo UI" panose="020B0604030504040204" pitchFamily="50" charset="-128"/>
              </a:rPr>
              <a:t>推進本部</a:t>
            </a:r>
            <a:endParaRPr lang="ja-JP" altLang="ja-JP" sz="1200" i="0" u="none" strike="noStrike" dirty="0">
              <a:solidFill>
                <a:schemeClr val="tx1"/>
              </a:solidFill>
              <a:effectLst/>
              <a:latin typeface="Meiryo UI" panose="020B0604030504040204" pitchFamily="50" charset="-128"/>
              <a:ea typeface="Meiryo UI" panose="020B0604030504040204" pitchFamily="50" charset="-128"/>
            </a:endParaRPr>
          </a:p>
        </p:txBody>
      </p:sp>
      <p:cxnSp>
        <p:nvCxnSpPr>
          <p:cNvPr id="96" name="直線矢印コネクタ 95">
            <a:extLst>
              <a:ext uri="{FF2B5EF4-FFF2-40B4-BE49-F238E27FC236}">
                <a16:creationId xmlns:a16="http://schemas.microsoft.com/office/drawing/2014/main" id="{A68C02F3-4D41-4931-8DB8-01EA3C9FBACF}"/>
              </a:ext>
            </a:extLst>
          </p:cNvPr>
          <p:cNvCxnSpPr>
            <a:cxnSpLocks/>
            <a:stCxn id="67" idx="3"/>
            <a:endCxn id="33" idx="1"/>
          </p:cNvCxnSpPr>
          <p:nvPr/>
        </p:nvCxnSpPr>
        <p:spPr>
          <a:xfrm>
            <a:off x="3018374" y="2745268"/>
            <a:ext cx="364659" cy="0"/>
          </a:xfrm>
          <a:prstGeom prst="straightConnector1">
            <a:avLst/>
          </a:prstGeom>
          <a:ln w="9525" cap="rnd">
            <a:solidFill>
              <a:schemeClr val="tx1">
                <a:lumMod val="60000"/>
                <a:lumOff val="40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
        <p:nvSpPr>
          <p:cNvPr id="102" name="正方形/長方形 101">
            <a:extLst>
              <a:ext uri="{FF2B5EF4-FFF2-40B4-BE49-F238E27FC236}">
                <a16:creationId xmlns:a16="http://schemas.microsoft.com/office/drawing/2014/main" id="{3FCD4030-CADC-B9B4-D3B0-FEF30DC88BF5}"/>
              </a:ext>
            </a:extLst>
          </p:cNvPr>
          <p:cNvSpPr/>
          <p:nvPr/>
        </p:nvSpPr>
        <p:spPr>
          <a:xfrm>
            <a:off x="5832700" y="2225356"/>
            <a:ext cx="1800000" cy="216000"/>
          </a:xfrm>
          <a:prstGeom prst="rect">
            <a:avLst/>
          </a:prstGeom>
          <a:solidFill>
            <a:schemeClr val="accent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lang="ja-JP" altLang="en-US" sz="1200" i="0" u="none" strike="noStrike" dirty="0">
                <a:solidFill>
                  <a:schemeClr val="tx1"/>
                </a:solidFill>
                <a:effectLst/>
                <a:latin typeface="Meiryo UI" panose="020B0604030504040204" pitchFamily="50" charset="-128"/>
                <a:ea typeface="Meiryo UI" panose="020B0604030504040204" pitchFamily="50" charset="-128"/>
              </a:rPr>
              <a:t>担当部署</a:t>
            </a:r>
            <a:r>
              <a:rPr lang="en-US" altLang="ja-JP" sz="1200" i="0" u="none" strike="noStrike" dirty="0">
                <a:solidFill>
                  <a:schemeClr val="tx1"/>
                </a:solidFill>
                <a:effectLst/>
                <a:latin typeface="Meiryo UI" panose="020B0604030504040204" pitchFamily="50" charset="-128"/>
                <a:ea typeface="Meiryo UI" panose="020B0604030504040204" pitchFamily="50" charset="-128"/>
              </a:rPr>
              <a:t>A</a:t>
            </a:r>
            <a:endParaRPr lang="ja-JP" altLang="ja-JP" sz="1200" i="0" u="none" strike="noStrike" dirty="0">
              <a:solidFill>
                <a:schemeClr val="tx1"/>
              </a:solidFill>
              <a:effectLst/>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id="{A63FBD1A-2463-848C-DA0B-57C81909E288}"/>
              </a:ext>
            </a:extLst>
          </p:cNvPr>
          <p:cNvSpPr/>
          <p:nvPr/>
        </p:nvSpPr>
        <p:spPr>
          <a:xfrm>
            <a:off x="5832700" y="3233285"/>
            <a:ext cx="1800000" cy="216000"/>
          </a:xfrm>
          <a:prstGeom prst="rect">
            <a:avLst/>
          </a:prstGeom>
          <a:solidFill>
            <a:schemeClr val="accent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連携部署</a:t>
            </a: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endParaRPr lang="ja-JP" altLang="ja-JP" sz="1200" i="0" u="none" strike="noStrike" dirty="0">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424EB8AE-6534-F8AE-6E51-E0425BADF852}"/>
              </a:ext>
            </a:extLst>
          </p:cNvPr>
          <p:cNvSpPr/>
          <p:nvPr/>
        </p:nvSpPr>
        <p:spPr>
          <a:xfrm>
            <a:off x="3383033" y="3451463"/>
            <a:ext cx="1800000" cy="612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1450" marR="45720" indent="-171450" algn="ctr" fontAlgn="ctr">
              <a:buFont typeface="Arial" panose="020B0604020202020204" pitchFamily="34" charset="0"/>
              <a:buChar char="•"/>
              <a:tabLst>
                <a:tab pos="2700020" algn="ctr"/>
                <a:tab pos="5400040" algn="r"/>
              </a:tabLst>
            </a:pPr>
            <a:r>
              <a:rPr lang="en-US" altLang="ja-JP" sz="1200" i="0" u="none" strike="noStrike" dirty="0">
                <a:solidFill>
                  <a:schemeClr val="tx1"/>
                </a:solidFill>
                <a:effectLst/>
                <a:latin typeface="Meiryo UI" panose="020B0604030504040204" pitchFamily="50" charset="-128"/>
                <a:ea typeface="Meiryo UI" panose="020B0604030504040204" pitchFamily="50" charset="-128"/>
              </a:rPr>
              <a:t>XXX</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marR="45720" indent="-171450" algn="ctr" rtl="0" eaLnBrk="1" fontAlgn="ctr" latinLnBrk="0" hangingPunct="1">
              <a:spcBef>
                <a:spcPts val="0"/>
              </a:spcBef>
              <a:spcAft>
                <a:spcPts val="0"/>
              </a:spcAft>
              <a:buFont typeface="Arial" panose="020B0604020202020204" pitchFamily="34" charset="0"/>
              <a:buChar char="•"/>
              <a:tabLst>
                <a:tab pos="2700020" algn="ctr"/>
                <a:tab pos="5400040" algn="r"/>
              </a:tabLst>
            </a:pPr>
            <a:r>
              <a:rPr kumimoji="1" lang="en-US" altLang="ja-JP"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492D8083-1A2A-42C2-6730-425D4734BE9D}"/>
              </a:ext>
            </a:extLst>
          </p:cNvPr>
          <p:cNvSpPr/>
          <p:nvPr/>
        </p:nvSpPr>
        <p:spPr>
          <a:xfrm>
            <a:off x="3383033" y="3233285"/>
            <a:ext cx="1800000" cy="216000"/>
          </a:xfrm>
          <a:prstGeom prst="rect">
            <a:avLst/>
          </a:prstGeom>
          <a:solidFill>
            <a:schemeClr val="accent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R="45720" algn="ctr" rtl="0" eaLnBrk="1" fontAlgn="ctr" latinLnBrk="0" hangingPunct="1">
              <a:spcBef>
                <a:spcPts val="0"/>
              </a:spcBef>
              <a:spcAft>
                <a:spcPts val="0"/>
              </a:spcAft>
              <a:tabLst>
                <a:tab pos="2700020" algn="ctr"/>
                <a:tab pos="5400040" algn="r"/>
              </a:tabLst>
            </a:pPr>
            <a:r>
              <a:rPr lang="ja-JP" altLang="en-US" sz="1200" dirty="0">
                <a:solidFill>
                  <a:schemeClr val="tx1"/>
                </a:solidFill>
                <a:latin typeface="Meiryo UI" panose="020B0604030504040204" pitchFamily="50" charset="-128"/>
                <a:ea typeface="Meiryo UI" panose="020B0604030504040204" pitchFamily="50" charset="-128"/>
              </a:rPr>
              <a:t>情報管理</a:t>
            </a:r>
            <a:endParaRPr lang="ja-JP" altLang="ja-JP" sz="1200" i="0" u="none" strike="noStrike" dirty="0">
              <a:solidFill>
                <a:schemeClr val="tx1"/>
              </a:solidFill>
              <a:effectLst/>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5ECB9BBA-B4C3-7CDF-C9EE-58D031CD0994}"/>
              </a:ext>
            </a:extLst>
          </p:cNvPr>
          <p:cNvCxnSpPr>
            <a:cxnSpLocks/>
            <a:stCxn id="33" idx="2"/>
            <a:endCxn id="21" idx="0"/>
          </p:cNvCxnSpPr>
          <p:nvPr/>
        </p:nvCxnSpPr>
        <p:spPr>
          <a:xfrm>
            <a:off x="4283033" y="3051268"/>
            <a:ext cx="0" cy="182017"/>
          </a:xfrm>
          <a:prstGeom prst="straightConnector1">
            <a:avLst/>
          </a:prstGeom>
          <a:ln w="9525" cap="rnd">
            <a:solidFill>
              <a:schemeClr val="bg1">
                <a:lumMod val="65000"/>
              </a:schemeClr>
            </a:solidFill>
            <a:prstDash val="solid"/>
            <a:round/>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470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extLst>
              <p:ext uri="{D42A27DB-BD31-4B8C-83A1-F6EECF244321}">
                <p14:modId xmlns:p14="http://schemas.microsoft.com/office/powerpoint/2010/main" val="12022477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4" name="表 3">
            <a:extLst>
              <a:ext uri="{FF2B5EF4-FFF2-40B4-BE49-F238E27FC236}">
                <a16:creationId xmlns:a16="http://schemas.microsoft.com/office/drawing/2014/main" id="{CD5CA202-F243-7980-C04C-015C769130E6}"/>
              </a:ext>
            </a:extLst>
          </p:cNvPr>
          <p:cNvGraphicFramePr>
            <a:graphicFrameLocks noGrp="1"/>
          </p:cNvGraphicFramePr>
          <p:nvPr>
            <p:extLst>
              <p:ext uri="{D42A27DB-BD31-4B8C-83A1-F6EECF244321}">
                <p14:modId xmlns:p14="http://schemas.microsoft.com/office/powerpoint/2010/main" val="290637831"/>
              </p:ext>
            </p:extLst>
          </p:nvPr>
        </p:nvGraphicFramePr>
        <p:xfrm>
          <a:off x="581691" y="4346510"/>
          <a:ext cx="4147685" cy="1993900"/>
        </p:xfrm>
        <a:graphic>
          <a:graphicData uri="http://schemas.openxmlformats.org/drawingml/2006/table">
            <a:tbl>
              <a:tblPr/>
              <a:tblGrid>
                <a:gridCol w="355862">
                  <a:extLst>
                    <a:ext uri="{9D8B030D-6E8A-4147-A177-3AD203B41FA5}">
                      <a16:colId xmlns:a16="http://schemas.microsoft.com/office/drawing/2014/main" val="20000"/>
                    </a:ext>
                  </a:extLst>
                </a:gridCol>
                <a:gridCol w="1233182">
                  <a:extLst>
                    <a:ext uri="{9D8B030D-6E8A-4147-A177-3AD203B41FA5}">
                      <a16:colId xmlns:a16="http://schemas.microsoft.com/office/drawing/2014/main" val="20001"/>
                    </a:ext>
                  </a:extLst>
                </a:gridCol>
                <a:gridCol w="2558641">
                  <a:extLst>
                    <a:ext uri="{9D8B030D-6E8A-4147-A177-3AD203B41FA5}">
                      <a16:colId xmlns:a16="http://schemas.microsoft.com/office/drawing/2014/main" val="20002"/>
                    </a:ext>
                  </a:extLst>
                </a:gridCol>
              </a:tblGrid>
              <a:tr h="330971">
                <a:tc>
                  <a:txBody>
                    <a:bodyPr/>
                    <a:lstStyle/>
                    <a:p>
                      <a:pPr marR="44450" indent="127000" algn="ctr">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R="44450" indent="127000" algn="ctr">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名称</a:t>
                      </a: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R="44450" indent="127000" algn="ctr">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役割</a:t>
                      </a: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330971">
                <a:tc>
                  <a:txBody>
                    <a:bodyPr/>
                    <a:lstStyle/>
                    <a:p>
                      <a:pPr marR="44450" indent="127000" algn="ctr">
                        <a:spcAft>
                          <a:spcPts val="0"/>
                        </a:spcAft>
                        <a:tabLst>
                          <a:tab pos="2700020" algn="ctr"/>
                          <a:tab pos="5400040" algn="r"/>
                        </a:tabLs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30971">
                <a:tc>
                  <a:txBody>
                    <a:bodyPr/>
                    <a:lstStyle/>
                    <a:p>
                      <a:pPr marR="44450" indent="127000" algn="ctr">
                        <a:spcAft>
                          <a:spcPts val="0"/>
                        </a:spcAft>
                        <a:tabLst>
                          <a:tab pos="2700020" algn="ctr"/>
                          <a:tab pos="5400040" algn="r"/>
                        </a:tabLs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30971">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3</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tabLst>
                          <a:tab pos="2700020" algn="ctr"/>
                          <a:tab pos="5400040" algn="r"/>
                        </a:tabLst>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44382730"/>
                  </a:ext>
                </a:extLst>
              </a:tr>
              <a:tr h="337819">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53133304"/>
                  </a:ext>
                </a:extLst>
              </a:tr>
            </a:tbl>
          </a:graphicData>
        </a:graphic>
      </p:graphicFrame>
      <p:sp>
        <p:nvSpPr>
          <p:cNvPr id="30" name="Rectangle 66">
            <a:extLst>
              <a:ext uri="{FF2B5EF4-FFF2-40B4-BE49-F238E27FC236}">
                <a16:creationId xmlns:a16="http://schemas.microsoft.com/office/drawing/2014/main" id="{B6FC4D9A-D353-1509-5638-B90139ED8E2B}"/>
              </a:ext>
            </a:extLst>
          </p:cNvPr>
          <p:cNvSpPr>
            <a:spLocks noChangeArrowheads="1"/>
          </p:cNvSpPr>
          <p:nvPr/>
        </p:nvSpPr>
        <p:spPr>
          <a:xfrm>
            <a:off x="581691" y="2342484"/>
            <a:ext cx="8740694" cy="1868415"/>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solidFill>
                <a:srgbClr val="0070C0"/>
              </a:solidFill>
              <a:latin typeface="Meiryo UI" panose="020B0604030504040204" pitchFamily="50" charset="-128"/>
              <a:ea typeface="Meiryo UI" panose="020B0604030504040204" pitchFamily="50" charset="-128"/>
            </a:endParaRPr>
          </a:p>
        </p:txBody>
      </p:sp>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実現可能性／実施体制</a:t>
            </a:r>
            <a:r>
              <a:rPr lang="en-US" altLang="ja-JP" sz="1200" dirty="0"/>
              <a:t>2/2</a:t>
            </a:r>
            <a:endParaRPr lang="ja-JP" altLang="en-US" dirty="0"/>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63355"/>
            <a:ext cx="8884444" cy="880776"/>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本事業の目的に沿った補助事業実施のための社外含む全体の体制を記載ください</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補助事業を適切に遂行できるか審査いたします</a:t>
            </a:r>
          </a:p>
        </p:txBody>
      </p:sp>
      <p:sp>
        <p:nvSpPr>
          <p:cNvPr id="15" name="フリーフォーム: 図形 14">
            <a:extLst>
              <a:ext uri="{FF2B5EF4-FFF2-40B4-BE49-F238E27FC236}">
                <a16:creationId xmlns:a16="http://schemas.microsoft.com/office/drawing/2014/main" id="{8E03F754-13B9-ADF6-EDBD-6202AEA5B76D}"/>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16" name="フリーフォーム: 図形 15">
            <a:extLst>
              <a:ext uri="{FF2B5EF4-FFF2-40B4-BE49-F238E27FC236}">
                <a16:creationId xmlns:a16="http://schemas.microsoft.com/office/drawing/2014/main" id="{F743230E-156C-770A-37E6-AB2D6F71E0CC}"/>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7" name="フリーフォーム: 図形 16">
            <a:extLst>
              <a:ext uri="{FF2B5EF4-FFF2-40B4-BE49-F238E27FC236}">
                <a16:creationId xmlns:a16="http://schemas.microsoft.com/office/drawing/2014/main" id="{B3685F9D-E9D2-F0E5-F810-A2B535E04F9F}"/>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8" name="フリーフォーム: 図形 17">
            <a:extLst>
              <a:ext uri="{FF2B5EF4-FFF2-40B4-BE49-F238E27FC236}">
                <a16:creationId xmlns:a16="http://schemas.microsoft.com/office/drawing/2014/main" id="{A273C0CD-7B66-BE28-6EF9-F4069D6B0AC5}"/>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9" name="フリーフォーム: 図形 18">
            <a:extLst>
              <a:ext uri="{FF2B5EF4-FFF2-40B4-BE49-F238E27FC236}">
                <a16:creationId xmlns:a16="http://schemas.microsoft.com/office/drawing/2014/main" id="{F73501E6-2AEE-C96E-56A5-8561F4F72CB9}"/>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grpSp>
        <p:nvGrpSpPr>
          <p:cNvPr id="8" name="グループ化 7">
            <a:extLst>
              <a:ext uri="{FF2B5EF4-FFF2-40B4-BE49-F238E27FC236}">
                <a16:creationId xmlns:a16="http://schemas.microsoft.com/office/drawing/2014/main" id="{EBF2A7FF-D861-685E-033C-F667BBDB500C}"/>
              </a:ext>
            </a:extLst>
          </p:cNvPr>
          <p:cNvGrpSpPr/>
          <p:nvPr/>
        </p:nvGrpSpPr>
        <p:grpSpPr>
          <a:xfrm>
            <a:off x="8493218" y="2377789"/>
            <a:ext cx="797035" cy="881075"/>
            <a:chOff x="8508716" y="3276691"/>
            <a:chExt cx="797035" cy="881075"/>
          </a:xfrm>
        </p:grpSpPr>
        <p:sp>
          <p:nvSpPr>
            <p:cNvPr id="7" name="正方形/長方形 6">
              <a:extLst>
                <a:ext uri="{FF2B5EF4-FFF2-40B4-BE49-F238E27FC236}">
                  <a16:creationId xmlns:a16="http://schemas.microsoft.com/office/drawing/2014/main" id="{8F738D85-A8E5-E0E6-B468-8D709115B029}"/>
                </a:ext>
              </a:extLst>
            </p:cNvPr>
            <p:cNvSpPr/>
            <p:nvPr/>
          </p:nvSpPr>
          <p:spPr>
            <a:xfrm>
              <a:off x="8508716" y="3276691"/>
              <a:ext cx="797035" cy="881075"/>
            </a:xfrm>
            <a:prstGeom prst="rect">
              <a:avLst/>
            </a:prstGeom>
            <a:solidFill>
              <a:schemeClr val="bg1"/>
            </a:solidFill>
            <a:ln w="9525" cap="rnd" cmpd="sng" algn="ctr">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t" anchorCtr="0" forceAA="0" compatLnSpc="1">
              <a:prstTxWarp prst="textNoShape">
                <a:avLst/>
              </a:prstTxWarp>
              <a:noAutofit/>
            </a:bodyPr>
            <a:lstStyle/>
            <a:p>
              <a:pPr algn="ctr" defTabSz="742950"/>
              <a:r>
                <a:rPr kumimoji="1" lang="ja-JP" altLang="en-US" sz="700" dirty="0">
                  <a:solidFill>
                    <a:srgbClr val="575757"/>
                  </a:solidFill>
                  <a:latin typeface="Meiryo UI"/>
                  <a:ea typeface="Meiryo UI"/>
                </a:rPr>
                <a:t>事業者との</a:t>
              </a:r>
              <a:br>
                <a:rPr lang="en-US" altLang="ja-JP" sz="700" dirty="0">
                  <a:latin typeface="Meiryo UI" panose="020B0604030504040204" pitchFamily="50" charset="-128"/>
                  <a:ea typeface="Meiryo UI" panose="020B0604030504040204" pitchFamily="50" charset="-128"/>
                </a:rPr>
              </a:br>
              <a:r>
                <a:rPr kumimoji="1" lang="ja-JP" altLang="en-US" sz="700" dirty="0">
                  <a:solidFill>
                    <a:srgbClr val="575757"/>
                  </a:solidFill>
                  <a:latin typeface="Meiryo UI"/>
                  <a:ea typeface="Meiryo UI"/>
                </a:rPr>
                <a:t>調整ステータス</a:t>
              </a:r>
              <a:endParaRPr lang="ja-JP" altLang="en-US" sz="700" dirty="0">
                <a:solidFill>
                  <a:srgbClr val="575757"/>
                </a:solidFill>
                <a:latin typeface="Meiryo UI"/>
                <a:ea typeface="Meiryo UI"/>
              </a:endParaRPr>
            </a:p>
          </p:txBody>
        </p:sp>
        <p:sp>
          <p:nvSpPr>
            <p:cNvPr id="11" name="四角形: 角を丸くする 10">
              <a:extLst>
                <a:ext uri="{FF2B5EF4-FFF2-40B4-BE49-F238E27FC236}">
                  <a16:creationId xmlns:a16="http://schemas.microsoft.com/office/drawing/2014/main" id="{DF6EA5B0-58BC-E582-6987-C1ACF3DC7672}"/>
                </a:ext>
              </a:extLst>
            </p:cNvPr>
            <p:cNvSpPr/>
            <p:nvPr/>
          </p:nvSpPr>
          <p:spPr>
            <a:xfrm>
              <a:off x="8664875" y="3599033"/>
              <a:ext cx="484709" cy="122021"/>
            </a:xfrm>
            <a:prstGeom prst="roundRect">
              <a:avLst>
                <a:gd name="adj" fmla="val 40234"/>
              </a:avLst>
            </a:prstGeom>
            <a:solidFill>
              <a:schemeClr val="accent2"/>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参画済</a:t>
              </a:r>
              <a:endParaRPr kumimoji="1" lang="en-US" altLang="ja-JP" sz="700" dirty="0">
                <a:solidFill>
                  <a:sysClr val="windowText" lastClr="000000"/>
                </a:solidFill>
                <a:latin typeface="Meiryo UI"/>
                <a:ea typeface="Meiryo UI"/>
              </a:endParaRPr>
            </a:p>
          </p:txBody>
        </p:sp>
        <p:sp>
          <p:nvSpPr>
            <p:cNvPr id="12" name="四角形: 角を丸くする 11">
              <a:extLst>
                <a:ext uri="{FF2B5EF4-FFF2-40B4-BE49-F238E27FC236}">
                  <a16:creationId xmlns:a16="http://schemas.microsoft.com/office/drawing/2014/main" id="{08860E44-CFAB-64D1-8CED-C5BC01BE07F7}"/>
                </a:ext>
              </a:extLst>
            </p:cNvPr>
            <p:cNvSpPr/>
            <p:nvPr/>
          </p:nvSpPr>
          <p:spPr>
            <a:xfrm>
              <a:off x="8664874" y="3756866"/>
              <a:ext cx="484709" cy="122021"/>
            </a:xfrm>
            <a:prstGeom prst="roundRect">
              <a:avLst>
                <a:gd name="adj" fmla="val 40234"/>
              </a:avLst>
            </a:prstGeom>
            <a:solidFill>
              <a:schemeClr val="accent4">
                <a:lumMod val="20000"/>
                <a:lumOff val="80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内諾済</a:t>
              </a:r>
              <a:endParaRPr kumimoji="1" lang="en-US" altLang="ja-JP" sz="700" dirty="0">
                <a:solidFill>
                  <a:sysClr val="windowText" lastClr="000000"/>
                </a:solidFill>
                <a:latin typeface="Meiryo UI"/>
                <a:ea typeface="Meiryo UI"/>
              </a:endParaRPr>
            </a:p>
          </p:txBody>
        </p:sp>
        <p:sp>
          <p:nvSpPr>
            <p:cNvPr id="13" name="四角形: 角を丸くする 12">
              <a:extLst>
                <a:ext uri="{FF2B5EF4-FFF2-40B4-BE49-F238E27FC236}">
                  <a16:creationId xmlns:a16="http://schemas.microsoft.com/office/drawing/2014/main" id="{308C6A2D-AAAC-4D43-F9BA-78FF42E7AFED}"/>
                </a:ext>
              </a:extLst>
            </p:cNvPr>
            <p:cNvSpPr/>
            <p:nvPr/>
          </p:nvSpPr>
          <p:spPr>
            <a:xfrm>
              <a:off x="8607673" y="3913540"/>
              <a:ext cx="599110" cy="122021"/>
            </a:xfrm>
            <a:prstGeom prst="roundRect">
              <a:avLst>
                <a:gd name="adj" fmla="val 40234"/>
              </a:avLst>
            </a:prstGeom>
            <a:solidFill>
              <a:schemeClr val="bg1">
                <a:lumMod val="75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検討段階</a:t>
              </a:r>
              <a:endParaRPr kumimoji="1" lang="en-US" altLang="ja-JP" sz="700" dirty="0">
                <a:solidFill>
                  <a:sysClr val="windowText" lastClr="000000"/>
                </a:solidFill>
                <a:latin typeface="Meiryo UI"/>
                <a:ea typeface="Meiryo UI"/>
              </a:endParaRPr>
            </a:p>
          </p:txBody>
        </p:sp>
      </p:grpSp>
      <p:grpSp>
        <p:nvGrpSpPr>
          <p:cNvPr id="6" name="グループ化 5">
            <a:extLst>
              <a:ext uri="{FF2B5EF4-FFF2-40B4-BE49-F238E27FC236}">
                <a16:creationId xmlns:a16="http://schemas.microsoft.com/office/drawing/2014/main" id="{DDAB211E-879E-F4B1-6529-48EFCFA8CD00}"/>
              </a:ext>
            </a:extLst>
          </p:cNvPr>
          <p:cNvGrpSpPr/>
          <p:nvPr/>
        </p:nvGrpSpPr>
        <p:grpSpPr>
          <a:xfrm>
            <a:off x="825044" y="2404053"/>
            <a:ext cx="7588429" cy="1764148"/>
            <a:chOff x="1269788" y="2404053"/>
            <a:chExt cx="7801194" cy="1764148"/>
          </a:xfrm>
        </p:grpSpPr>
        <p:sp>
          <p:nvSpPr>
            <p:cNvPr id="33" name="正方形/長方形 32">
              <a:extLst>
                <a:ext uri="{FF2B5EF4-FFF2-40B4-BE49-F238E27FC236}">
                  <a16:creationId xmlns:a16="http://schemas.microsoft.com/office/drawing/2014/main" id="{89830888-7C7A-EC15-8E93-B8AA4578E2F4}"/>
                </a:ext>
              </a:extLst>
            </p:cNvPr>
            <p:cNvSpPr/>
            <p:nvPr/>
          </p:nvSpPr>
          <p:spPr>
            <a:xfrm>
              <a:off x="2802127" y="2745472"/>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lang="ja-JP" altLang="ja-JP" sz="1200" b="0" i="0" u="none" strike="noStrike" dirty="0">
                <a:effectLst/>
                <a:latin typeface="Arial" panose="020B0604020202020204" pitchFamily="34" charset="0"/>
                <a:ea typeface="Meiryo UI" panose="020B0604030504040204" pitchFamily="50" charset="-128"/>
              </a:endParaRPr>
            </a:p>
          </p:txBody>
        </p:sp>
        <p:sp>
          <p:nvSpPr>
            <p:cNvPr id="35" name="正方形/長方形 34">
              <a:extLst>
                <a:ext uri="{FF2B5EF4-FFF2-40B4-BE49-F238E27FC236}">
                  <a16:creationId xmlns:a16="http://schemas.microsoft.com/office/drawing/2014/main" id="{CB4C3BAD-B014-6924-3732-EAFB1C6715A4}"/>
                </a:ext>
              </a:extLst>
            </p:cNvPr>
            <p:cNvSpPr/>
            <p:nvPr/>
          </p:nvSpPr>
          <p:spPr>
            <a:xfrm>
              <a:off x="4197039" y="3521041"/>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p>
          </p:txBody>
        </p:sp>
        <p:sp>
          <p:nvSpPr>
            <p:cNvPr id="37" name="角丸四角形 9">
              <a:extLst>
                <a:ext uri="{FF2B5EF4-FFF2-40B4-BE49-F238E27FC236}">
                  <a16:creationId xmlns:a16="http://schemas.microsoft.com/office/drawing/2014/main" id="{5A9285DA-4F18-FAEF-652B-5453A1CC799E}"/>
                </a:ext>
              </a:extLst>
            </p:cNvPr>
            <p:cNvSpPr/>
            <p:nvPr/>
          </p:nvSpPr>
          <p:spPr>
            <a:xfrm>
              <a:off x="1269788" y="2566029"/>
              <a:ext cx="4406934" cy="1590559"/>
            </a:xfrm>
            <a:prstGeom prst="roundRect">
              <a:avLst>
                <a:gd name="adj" fmla="val 2347"/>
              </a:avLst>
            </a:prstGeom>
            <a:noFill/>
            <a:ln w="19050">
              <a:solidFill>
                <a:srgbClr val="3B896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Yu Gothic UI" panose="020B0500000000000000" pitchFamily="50" charset="-128"/>
                <a:ea typeface="Yu Gothic UI" panose="020B0500000000000000" pitchFamily="50" charset="-128"/>
                <a:cs typeface="+mn-cs"/>
              </a:endParaRPr>
            </a:p>
          </p:txBody>
        </p:sp>
        <p:sp>
          <p:nvSpPr>
            <p:cNvPr id="38" name="正方形/長方形 37">
              <a:extLst>
                <a:ext uri="{FF2B5EF4-FFF2-40B4-BE49-F238E27FC236}">
                  <a16:creationId xmlns:a16="http://schemas.microsoft.com/office/drawing/2014/main" id="{180D5A07-83EE-B2E1-7888-4EC2615A8773}"/>
                </a:ext>
              </a:extLst>
            </p:cNvPr>
            <p:cNvSpPr/>
            <p:nvPr/>
          </p:nvSpPr>
          <p:spPr>
            <a:xfrm>
              <a:off x="1407215" y="3521212"/>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p>
          </p:txBody>
        </p:sp>
        <p:sp>
          <p:nvSpPr>
            <p:cNvPr id="39" name="正方形/長方形 38">
              <a:extLst>
                <a:ext uri="{FF2B5EF4-FFF2-40B4-BE49-F238E27FC236}">
                  <a16:creationId xmlns:a16="http://schemas.microsoft.com/office/drawing/2014/main" id="{255D67DD-BE7C-AFEA-B6BB-E6E1D0FE33F6}"/>
                </a:ext>
              </a:extLst>
            </p:cNvPr>
            <p:cNvSpPr/>
            <p:nvPr/>
          </p:nvSpPr>
          <p:spPr>
            <a:xfrm>
              <a:off x="2802127" y="3521212"/>
              <a:ext cx="1122079"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a:t>
              </a:r>
              <a:endParaRPr lang="ja-JP" altLang="ja-JP" sz="2400" b="0" i="0" u="none" strike="noStrike" dirty="0">
                <a:effectLst/>
                <a:latin typeface="Arial" panose="020B0604020202020204" pitchFamily="34" charset="0"/>
                <a:ea typeface="Meiryo UI" panose="020B0604030504040204" pitchFamily="50" charset="-128"/>
              </a:endParaRPr>
            </a:p>
          </p:txBody>
        </p:sp>
        <p:sp>
          <p:nvSpPr>
            <p:cNvPr id="40" name="正方形/長方形 39">
              <a:extLst>
                <a:ext uri="{FF2B5EF4-FFF2-40B4-BE49-F238E27FC236}">
                  <a16:creationId xmlns:a16="http://schemas.microsoft.com/office/drawing/2014/main" id="{D319E544-9AF7-32B1-43B6-C1E1CD088B3E}"/>
                </a:ext>
              </a:extLst>
            </p:cNvPr>
            <p:cNvSpPr/>
            <p:nvPr/>
          </p:nvSpPr>
          <p:spPr>
            <a:xfrm>
              <a:off x="2668263" y="2411091"/>
              <a:ext cx="1394576" cy="324833"/>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事業推進体制</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a:extLst>
                <a:ext uri="{FF2B5EF4-FFF2-40B4-BE49-F238E27FC236}">
                  <a16:creationId xmlns:a16="http://schemas.microsoft.com/office/drawing/2014/main" id="{0D0CBF04-63C4-DECB-9DBA-8CA908E1DBC5}"/>
                </a:ext>
              </a:extLst>
            </p:cNvPr>
            <p:cNvSpPr/>
            <p:nvPr/>
          </p:nvSpPr>
          <p:spPr>
            <a:xfrm>
              <a:off x="7331117" y="2728041"/>
              <a:ext cx="1485190"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a:extLst>
                <a:ext uri="{FF2B5EF4-FFF2-40B4-BE49-F238E27FC236}">
                  <a16:creationId xmlns:a16="http://schemas.microsoft.com/office/drawing/2014/main" id="{BA256D3C-FB48-3875-4F74-FE32FBEFFD20}"/>
                </a:ext>
              </a:extLst>
            </p:cNvPr>
            <p:cNvSpPr/>
            <p:nvPr/>
          </p:nvSpPr>
          <p:spPr>
            <a:xfrm>
              <a:off x="7331117" y="3536016"/>
              <a:ext cx="1485190" cy="4500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直線矢印コネクタ 116">
              <a:extLst>
                <a:ext uri="{FF2B5EF4-FFF2-40B4-BE49-F238E27FC236}">
                  <a16:creationId xmlns:a16="http://schemas.microsoft.com/office/drawing/2014/main" id="{578F02D3-653C-17A6-2B00-441B207CF0D3}"/>
                </a:ext>
              </a:extLst>
            </p:cNvPr>
            <p:cNvCxnSpPr>
              <a:cxnSpLocks/>
              <a:stCxn id="33" idx="2"/>
              <a:endCxn id="35" idx="0"/>
            </p:cNvCxnSpPr>
            <p:nvPr/>
          </p:nvCxnSpPr>
          <p:spPr bwMode="gray">
            <a:xfrm rot="16200000" flipH="1">
              <a:off x="3897861" y="2660822"/>
              <a:ext cx="325525" cy="1394912"/>
            </a:xfrm>
            <a:prstGeom prst="bentConnector3">
              <a:avLst>
                <a:gd name="adj1" fmla="val 50000"/>
              </a:avLst>
            </a:prstGeom>
            <a:noFill/>
            <a:ln w="12700" cap="flat" cmpd="sng" algn="ctr">
              <a:solidFill>
                <a:schemeClr val="tx1">
                  <a:lumMod val="50000"/>
                  <a:lumOff val="50000"/>
                </a:schemeClr>
              </a:solidFill>
              <a:prstDash val="solid"/>
              <a:tailEnd type="triangle"/>
            </a:ln>
            <a:effectLst/>
          </p:spPr>
        </p:cxnSp>
        <p:cxnSp>
          <p:nvCxnSpPr>
            <p:cNvPr id="44" name="直線矢印コネクタ 116">
              <a:extLst>
                <a:ext uri="{FF2B5EF4-FFF2-40B4-BE49-F238E27FC236}">
                  <a16:creationId xmlns:a16="http://schemas.microsoft.com/office/drawing/2014/main" id="{1FFE6366-C8B2-A7ED-ADEB-2D5EEA1621CC}"/>
                </a:ext>
              </a:extLst>
            </p:cNvPr>
            <p:cNvCxnSpPr>
              <a:cxnSpLocks/>
              <a:stCxn id="41" idx="1"/>
              <a:endCxn id="37" idx="3"/>
            </p:cNvCxnSpPr>
            <p:nvPr/>
          </p:nvCxnSpPr>
          <p:spPr bwMode="gray">
            <a:xfrm rot="10800000" flipV="1">
              <a:off x="5676722" y="2953063"/>
              <a:ext cx="1654395" cy="408246"/>
            </a:xfrm>
            <a:prstGeom prst="bentConnector3">
              <a:avLst>
                <a:gd name="adj1" fmla="val 50000"/>
              </a:avLst>
            </a:prstGeom>
            <a:noFill/>
            <a:ln w="9525" cap="flat" cmpd="sng" algn="ctr">
              <a:solidFill>
                <a:schemeClr val="tx1"/>
              </a:solidFill>
              <a:prstDash val="solid"/>
              <a:headEnd type="triangle"/>
              <a:tailEnd type="none"/>
            </a:ln>
            <a:effectLst/>
          </p:spPr>
        </p:cxnSp>
        <p:cxnSp>
          <p:nvCxnSpPr>
            <p:cNvPr id="45" name="直線矢印コネクタ 116">
              <a:extLst>
                <a:ext uri="{FF2B5EF4-FFF2-40B4-BE49-F238E27FC236}">
                  <a16:creationId xmlns:a16="http://schemas.microsoft.com/office/drawing/2014/main" id="{7D057C4D-C9D2-E325-574D-E48E0A7E6DAA}"/>
                </a:ext>
              </a:extLst>
            </p:cNvPr>
            <p:cNvCxnSpPr>
              <a:cxnSpLocks/>
              <a:stCxn id="42" idx="1"/>
              <a:endCxn id="37" idx="3"/>
            </p:cNvCxnSpPr>
            <p:nvPr/>
          </p:nvCxnSpPr>
          <p:spPr bwMode="gray">
            <a:xfrm rot="10800000">
              <a:off x="5676722" y="3361310"/>
              <a:ext cx="1654395" cy="399729"/>
            </a:xfrm>
            <a:prstGeom prst="bentConnector3">
              <a:avLst>
                <a:gd name="adj1" fmla="val 50000"/>
              </a:avLst>
            </a:prstGeom>
            <a:noFill/>
            <a:ln w="9525" cap="flat" cmpd="sng" algn="ctr">
              <a:solidFill>
                <a:schemeClr val="tx1"/>
              </a:solidFill>
              <a:prstDash val="solid"/>
              <a:headEnd type="triangle"/>
              <a:tailEnd type="none"/>
            </a:ln>
            <a:effectLst/>
          </p:spPr>
        </p:cxnSp>
        <p:sp>
          <p:nvSpPr>
            <p:cNvPr id="46" name="四角形: 角を丸くする 45">
              <a:extLst>
                <a:ext uri="{FF2B5EF4-FFF2-40B4-BE49-F238E27FC236}">
                  <a16:creationId xmlns:a16="http://schemas.microsoft.com/office/drawing/2014/main" id="{D804C2CB-2E25-3893-CFE7-0B53521112C2}"/>
                </a:ext>
              </a:extLst>
            </p:cNvPr>
            <p:cNvSpPr/>
            <p:nvPr/>
          </p:nvSpPr>
          <p:spPr>
            <a:xfrm>
              <a:off x="2198098" y="3382097"/>
              <a:ext cx="582515" cy="196364"/>
            </a:xfrm>
            <a:prstGeom prst="roundRect">
              <a:avLst>
                <a:gd name="adj" fmla="val 40234"/>
              </a:avLst>
            </a:prstGeom>
            <a:solidFill>
              <a:schemeClr val="accent2"/>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参画済</a:t>
              </a:r>
              <a:endParaRPr kumimoji="1" lang="en-US" altLang="ja-JP" sz="700" dirty="0">
                <a:solidFill>
                  <a:sysClr val="windowText" lastClr="000000"/>
                </a:solidFill>
                <a:latin typeface="Meiryo UI"/>
                <a:ea typeface="Meiryo UI"/>
              </a:endParaRPr>
            </a:p>
          </p:txBody>
        </p:sp>
        <p:sp>
          <p:nvSpPr>
            <p:cNvPr id="47" name="四角形: 角を丸くする 46">
              <a:extLst>
                <a:ext uri="{FF2B5EF4-FFF2-40B4-BE49-F238E27FC236}">
                  <a16:creationId xmlns:a16="http://schemas.microsoft.com/office/drawing/2014/main" id="{FF5F537C-63E0-7D47-A154-694657C3CB9B}"/>
                </a:ext>
              </a:extLst>
            </p:cNvPr>
            <p:cNvSpPr/>
            <p:nvPr/>
          </p:nvSpPr>
          <p:spPr>
            <a:xfrm>
              <a:off x="5027860" y="3385029"/>
              <a:ext cx="582515" cy="196364"/>
            </a:xfrm>
            <a:prstGeom prst="roundRect">
              <a:avLst>
                <a:gd name="adj" fmla="val 40234"/>
              </a:avLst>
            </a:prstGeom>
            <a:solidFill>
              <a:schemeClr val="accent4">
                <a:lumMod val="20000"/>
                <a:lumOff val="80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内諾済</a:t>
              </a:r>
              <a:endParaRPr kumimoji="1" lang="en-US" altLang="ja-JP" sz="700" dirty="0">
                <a:solidFill>
                  <a:sysClr val="windowText" lastClr="000000"/>
                </a:solidFill>
                <a:latin typeface="Meiryo UI"/>
                <a:ea typeface="Meiryo UI"/>
              </a:endParaRPr>
            </a:p>
          </p:txBody>
        </p:sp>
        <p:sp>
          <p:nvSpPr>
            <p:cNvPr id="48" name="四角形: 角を丸くする 47">
              <a:extLst>
                <a:ext uri="{FF2B5EF4-FFF2-40B4-BE49-F238E27FC236}">
                  <a16:creationId xmlns:a16="http://schemas.microsoft.com/office/drawing/2014/main" id="{F795235C-8C12-8BA4-D832-41A3C9D64D72}"/>
                </a:ext>
              </a:extLst>
            </p:cNvPr>
            <p:cNvSpPr/>
            <p:nvPr/>
          </p:nvSpPr>
          <p:spPr>
            <a:xfrm>
              <a:off x="3418641" y="3382097"/>
              <a:ext cx="720000" cy="196364"/>
            </a:xfrm>
            <a:prstGeom prst="roundRect">
              <a:avLst>
                <a:gd name="adj" fmla="val 40234"/>
              </a:avLst>
            </a:prstGeom>
            <a:solidFill>
              <a:schemeClr val="bg1">
                <a:lumMod val="75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検討段階</a:t>
              </a:r>
              <a:endParaRPr kumimoji="1" lang="en-US" altLang="ja-JP" sz="700" dirty="0">
                <a:solidFill>
                  <a:sysClr val="windowText" lastClr="000000"/>
                </a:solidFill>
                <a:latin typeface="Meiryo UI"/>
                <a:ea typeface="Meiryo UI"/>
              </a:endParaRPr>
            </a:p>
          </p:txBody>
        </p:sp>
        <p:sp>
          <p:nvSpPr>
            <p:cNvPr id="52" name="正方形/長方形 51">
              <a:extLst>
                <a:ext uri="{FF2B5EF4-FFF2-40B4-BE49-F238E27FC236}">
                  <a16:creationId xmlns:a16="http://schemas.microsoft.com/office/drawing/2014/main" id="{9732FD14-9CB2-B577-E3BE-AC2428FA63EA}"/>
                </a:ext>
              </a:extLst>
            </p:cNvPr>
            <p:cNvSpPr/>
            <p:nvPr/>
          </p:nvSpPr>
          <p:spPr>
            <a:xfrm>
              <a:off x="5955499" y="3718157"/>
              <a:ext cx="1375571" cy="4500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EEE35E29-90DC-B5FB-3166-132148455864}"/>
                </a:ext>
              </a:extLst>
            </p:cNvPr>
            <p:cNvSpPr/>
            <p:nvPr/>
          </p:nvSpPr>
          <p:spPr>
            <a:xfrm>
              <a:off x="5816134" y="2566029"/>
              <a:ext cx="1375571" cy="4500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45720" indent="128016" algn="ctr" rtl="0" eaLnBrk="1" fontAlgn="ctr" latinLnBrk="0" hangingPunct="1">
                <a:spcBef>
                  <a:spcPts val="0"/>
                </a:spcBef>
                <a:spcAft>
                  <a:spcPts val="0"/>
                </a:spcAft>
                <a:tabLst>
                  <a:tab pos="2700020" algn="ctr"/>
                  <a:tab pos="5400040" algn="r"/>
                </a:tabLst>
              </a:pPr>
              <a:r>
                <a:rPr kumimoji="1" lang="en-US" altLang="ja-JP"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xxx</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9">
              <a:extLst>
                <a:ext uri="{FF2B5EF4-FFF2-40B4-BE49-F238E27FC236}">
                  <a16:creationId xmlns:a16="http://schemas.microsoft.com/office/drawing/2014/main" id="{0BAE09C5-D73C-0AE4-32D9-C0C58FFF0DA4}"/>
                </a:ext>
              </a:extLst>
            </p:cNvPr>
            <p:cNvSpPr/>
            <p:nvPr/>
          </p:nvSpPr>
          <p:spPr>
            <a:xfrm>
              <a:off x="5998573" y="2550361"/>
              <a:ext cx="3072409" cy="1587668"/>
            </a:xfrm>
            <a:prstGeom prst="roundRect">
              <a:avLst>
                <a:gd name="adj" fmla="val 2347"/>
              </a:avLst>
            </a:prstGeom>
            <a:noFill/>
            <a:ln w="1905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Yu Gothic UI" panose="020B0500000000000000" pitchFamily="50" charset="-128"/>
                <a:ea typeface="Yu Gothic UI" panose="020B0500000000000000" pitchFamily="50" charset="-128"/>
                <a:cs typeface="+mn-cs"/>
              </a:endParaRPr>
            </a:p>
          </p:txBody>
        </p:sp>
        <p:sp>
          <p:nvSpPr>
            <p:cNvPr id="55" name="正方形/長方形 54">
              <a:extLst>
                <a:ext uri="{FF2B5EF4-FFF2-40B4-BE49-F238E27FC236}">
                  <a16:creationId xmlns:a16="http://schemas.microsoft.com/office/drawing/2014/main" id="{4E4334BF-7266-5EC2-8F0B-041E2EE9DE65}"/>
                </a:ext>
              </a:extLst>
            </p:cNvPr>
            <p:cNvSpPr/>
            <p:nvPr/>
          </p:nvSpPr>
          <p:spPr>
            <a:xfrm>
              <a:off x="6930079" y="2404053"/>
              <a:ext cx="1291595" cy="20169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45720" indent="128016" algn="ctr" rtl="0" eaLnBrk="1" fontAlgn="ctr" latinLnBrk="0" hangingPunct="1">
                <a:spcBef>
                  <a:spcPts val="0"/>
                </a:spcBef>
                <a:spcAft>
                  <a:spcPts val="0"/>
                </a:spcAft>
                <a:tabLst>
                  <a:tab pos="2700020" algn="ctr"/>
                  <a:tab pos="5400040" algn="r"/>
                </a:tabLst>
              </a:pPr>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外注先・アドバイザー</a:t>
              </a:r>
              <a:endParaRPr kumimoji="1" lang="ja-JP" altLang="en-US" sz="1200" b="0" i="0" u="none" strike="noStrik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7" name="直線矢印コネクタ 116">
              <a:extLst>
                <a:ext uri="{FF2B5EF4-FFF2-40B4-BE49-F238E27FC236}">
                  <a16:creationId xmlns:a16="http://schemas.microsoft.com/office/drawing/2014/main" id="{80E7D0FB-11F3-F9AC-8108-17CF72AAF400}"/>
                </a:ext>
              </a:extLst>
            </p:cNvPr>
            <p:cNvCxnSpPr>
              <a:cxnSpLocks/>
              <a:stCxn id="33" idx="2"/>
              <a:endCxn id="39" idx="0"/>
            </p:cNvCxnSpPr>
            <p:nvPr/>
          </p:nvCxnSpPr>
          <p:spPr bwMode="gray">
            <a:xfrm>
              <a:off x="3363167" y="3195516"/>
              <a:ext cx="0" cy="325696"/>
            </a:xfrm>
            <a:prstGeom prst="straightConnector1">
              <a:avLst/>
            </a:prstGeom>
            <a:noFill/>
            <a:ln w="12700" cap="flat" cmpd="sng" algn="ctr">
              <a:solidFill>
                <a:schemeClr val="tx1">
                  <a:lumMod val="50000"/>
                  <a:lumOff val="50000"/>
                </a:schemeClr>
              </a:solidFill>
              <a:prstDash val="solid"/>
              <a:tailEnd type="triangle"/>
            </a:ln>
            <a:effectLst/>
          </p:spPr>
        </p:cxnSp>
        <p:cxnSp>
          <p:nvCxnSpPr>
            <p:cNvPr id="60" name="直線矢印コネクタ 116">
              <a:extLst>
                <a:ext uri="{FF2B5EF4-FFF2-40B4-BE49-F238E27FC236}">
                  <a16:creationId xmlns:a16="http://schemas.microsoft.com/office/drawing/2014/main" id="{E93D46B8-CD95-9C83-990E-E5397024ACBC}"/>
                </a:ext>
              </a:extLst>
            </p:cNvPr>
            <p:cNvCxnSpPr>
              <a:cxnSpLocks/>
              <a:stCxn id="33" idx="2"/>
              <a:endCxn id="38" idx="0"/>
            </p:cNvCxnSpPr>
            <p:nvPr/>
          </p:nvCxnSpPr>
          <p:spPr bwMode="gray">
            <a:xfrm rot="5400000">
              <a:off x="2502863" y="2660908"/>
              <a:ext cx="325696" cy="1394912"/>
            </a:xfrm>
            <a:prstGeom prst="bentConnector3">
              <a:avLst>
                <a:gd name="adj1" fmla="val 50000"/>
              </a:avLst>
            </a:prstGeom>
            <a:noFill/>
            <a:ln w="12700" cap="flat" cmpd="sng" algn="ctr">
              <a:solidFill>
                <a:schemeClr val="tx1">
                  <a:lumMod val="50000"/>
                  <a:lumOff val="50000"/>
                </a:schemeClr>
              </a:solidFill>
              <a:prstDash val="solid"/>
              <a:tailEnd type="triangle"/>
            </a:ln>
            <a:effectLst/>
          </p:spPr>
        </p:cxnSp>
        <p:sp>
          <p:nvSpPr>
            <p:cNvPr id="20" name="四角形: 角を丸くする 19">
              <a:extLst>
                <a:ext uri="{FF2B5EF4-FFF2-40B4-BE49-F238E27FC236}">
                  <a16:creationId xmlns:a16="http://schemas.microsoft.com/office/drawing/2014/main" id="{7321BCEC-1EBA-C224-D812-C40149A32566}"/>
                </a:ext>
              </a:extLst>
            </p:cNvPr>
            <p:cNvSpPr/>
            <p:nvPr/>
          </p:nvSpPr>
          <p:spPr>
            <a:xfrm>
              <a:off x="8190145" y="2629859"/>
              <a:ext cx="720000" cy="196364"/>
            </a:xfrm>
            <a:prstGeom prst="roundRect">
              <a:avLst>
                <a:gd name="adj" fmla="val 40234"/>
              </a:avLst>
            </a:prstGeom>
            <a:solidFill>
              <a:schemeClr val="bg1">
                <a:lumMod val="75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検討段階</a:t>
              </a:r>
              <a:endParaRPr kumimoji="1" lang="en-US" altLang="ja-JP" sz="700" dirty="0">
                <a:solidFill>
                  <a:sysClr val="windowText" lastClr="000000"/>
                </a:solidFill>
                <a:latin typeface="Meiryo UI"/>
                <a:ea typeface="Meiryo UI"/>
              </a:endParaRPr>
            </a:p>
          </p:txBody>
        </p:sp>
        <p:sp>
          <p:nvSpPr>
            <p:cNvPr id="21" name="四角形: 角を丸くする 20">
              <a:extLst>
                <a:ext uri="{FF2B5EF4-FFF2-40B4-BE49-F238E27FC236}">
                  <a16:creationId xmlns:a16="http://schemas.microsoft.com/office/drawing/2014/main" id="{7ADE48AE-2000-EC5B-866F-A07C09265D91}"/>
                </a:ext>
              </a:extLst>
            </p:cNvPr>
            <p:cNvSpPr/>
            <p:nvPr/>
          </p:nvSpPr>
          <p:spPr>
            <a:xfrm>
              <a:off x="8190145" y="3434192"/>
              <a:ext cx="720000" cy="196364"/>
            </a:xfrm>
            <a:prstGeom prst="roundRect">
              <a:avLst>
                <a:gd name="adj" fmla="val 40234"/>
              </a:avLst>
            </a:prstGeom>
            <a:solidFill>
              <a:schemeClr val="bg1">
                <a:lumMod val="75000"/>
              </a:schemeClr>
            </a:solidFill>
            <a:ln>
              <a:noFill/>
            </a:ln>
          </p:spPr>
          <p:txBody>
            <a:bodyPr wrap="square" lIns="36000" rIns="36000" anchor="ctr">
              <a:spAutoFit/>
            </a:bodyPr>
            <a:lstStyle/>
            <a:p>
              <a:pPr algn="ctr" defTabSz="914400">
                <a:lnSpc>
                  <a:spcPct val="110000"/>
                </a:lnSpc>
              </a:pPr>
              <a:r>
                <a:rPr lang="ja-JP" altLang="en-US" sz="900" dirty="0">
                  <a:solidFill>
                    <a:sysClr val="windowText" lastClr="000000"/>
                  </a:solidFill>
                  <a:latin typeface="Meiryo UI"/>
                  <a:ea typeface="Meiryo UI"/>
                </a:rPr>
                <a:t>検討段階</a:t>
              </a:r>
              <a:endParaRPr kumimoji="1" lang="en-US" altLang="ja-JP" sz="700" dirty="0">
                <a:solidFill>
                  <a:sysClr val="windowText" lastClr="000000"/>
                </a:solidFill>
                <a:latin typeface="Meiryo UI"/>
                <a:ea typeface="Meiryo UI"/>
              </a:endParaRPr>
            </a:p>
          </p:txBody>
        </p:sp>
      </p:grpSp>
      <p:graphicFrame>
        <p:nvGraphicFramePr>
          <p:cNvPr id="25" name="表 24">
            <a:extLst>
              <a:ext uri="{FF2B5EF4-FFF2-40B4-BE49-F238E27FC236}">
                <a16:creationId xmlns:a16="http://schemas.microsoft.com/office/drawing/2014/main" id="{371865B0-E8C7-C01B-0B1F-17F04D76BA9C}"/>
              </a:ext>
            </a:extLst>
          </p:cNvPr>
          <p:cNvGraphicFramePr>
            <a:graphicFrameLocks noGrp="1"/>
          </p:cNvGraphicFramePr>
          <p:nvPr>
            <p:extLst>
              <p:ext uri="{D42A27DB-BD31-4B8C-83A1-F6EECF244321}">
                <p14:modId xmlns:p14="http://schemas.microsoft.com/office/powerpoint/2010/main" val="844473119"/>
              </p:ext>
            </p:extLst>
          </p:nvPr>
        </p:nvGraphicFramePr>
        <p:xfrm>
          <a:off x="5174700" y="4346510"/>
          <a:ext cx="4147685" cy="1993900"/>
        </p:xfrm>
        <a:graphic>
          <a:graphicData uri="http://schemas.openxmlformats.org/drawingml/2006/table">
            <a:tbl>
              <a:tblPr/>
              <a:tblGrid>
                <a:gridCol w="355862">
                  <a:extLst>
                    <a:ext uri="{9D8B030D-6E8A-4147-A177-3AD203B41FA5}">
                      <a16:colId xmlns:a16="http://schemas.microsoft.com/office/drawing/2014/main" val="20000"/>
                    </a:ext>
                  </a:extLst>
                </a:gridCol>
                <a:gridCol w="1233182">
                  <a:extLst>
                    <a:ext uri="{9D8B030D-6E8A-4147-A177-3AD203B41FA5}">
                      <a16:colId xmlns:a16="http://schemas.microsoft.com/office/drawing/2014/main" val="20001"/>
                    </a:ext>
                  </a:extLst>
                </a:gridCol>
                <a:gridCol w="2558641">
                  <a:extLst>
                    <a:ext uri="{9D8B030D-6E8A-4147-A177-3AD203B41FA5}">
                      <a16:colId xmlns:a16="http://schemas.microsoft.com/office/drawing/2014/main" val="20002"/>
                    </a:ext>
                  </a:extLst>
                </a:gridCol>
              </a:tblGrid>
              <a:tr h="330971">
                <a:tc>
                  <a:txBody>
                    <a:bodyPr/>
                    <a:lstStyle/>
                    <a:p>
                      <a:pPr marR="44450" indent="127000" algn="ctr">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R="44450" indent="127000" algn="ctr">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名称</a:t>
                      </a: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marR="44450" indent="127000" algn="ctr">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役割</a:t>
                      </a: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330971">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30971">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6</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30971">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7</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tabLst>
                          <a:tab pos="2700020" algn="ctr"/>
                          <a:tab pos="5400040" algn="r"/>
                        </a:tabLst>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44382730"/>
                  </a:ext>
                </a:extLst>
              </a:tr>
              <a:tr h="337819">
                <a:tc>
                  <a:txBody>
                    <a:bodyPr/>
                    <a:lstStyle/>
                    <a:p>
                      <a:pPr marR="44450" indent="127000" algn="ctr">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8</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xx</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社</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171450" marR="44450" indent="-171450">
                        <a:spcAft>
                          <a:spcPts val="0"/>
                        </a:spcAft>
                        <a:buFont typeface="Arial" panose="020B0604020202020204" pitchFamily="34" charset="0"/>
                        <a:buChar char="•"/>
                      </a:pPr>
                      <a:r>
                        <a:rPr lang="en-US" altLang="ja-JP" sz="1200" kern="0" dirty="0">
                          <a:effectLst/>
                          <a:latin typeface="Meiryo UI" panose="020B0604030504040204" pitchFamily="50" charset="-128"/>
                          <a:ea typeface="Meiryo UI" panose="020B0604030504040204" pitchFamily="50" charset="-128"/>
                          <a:cs typeface="ＭＳ明朝-WinCharSetFFFF-H"/>
                        </a:rPr>
                        <a:t>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53133304"/>
                  </a:ext>
                </a:extLst>
              </a:tr>
            </a:tbl>
          </a:graphicData>
        </a:graphic>
      </p:graphicFrame>
    </p:spTree>
    <p:extLst>
      <p:ext uri="{BB962C8B-B14F-4D97-AF65-F5344CB8AC3E}">
        <p14:creationId xmlns:p14="http://schemas.microsoft.com/office/powerpoint/2010/main" val="1000692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C48D3718-571E-183A-873D-D1A49CEBE3BE}"/>
              </a:ext>
            </a:extLst>
          </p:cNvPr>
          <p:cNvSpPr/>
          <p:nvPr/>
        </p:nvSpPr>
        <p:spPr>
          <a:xfrm>
            <a:off x="679492" y="1953932"/>
            <a:ext cx="8537775" cy="4664968"/>
          </a:xfrm>
          <a:prstGeom prst="rect">
            <a:avLst/>
          </a:prstGeom>
          <a:solidFill>
            <a:schemeClr val="bg1">
              <a:lumMod val="9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サンプルを参考に、</a:t>
            </a:r>
            <a:r>
              <a:rPr kumimoji="1" lang="ja-JP" altLang="en-US" sz="1200">
                <a:solidFill>
                  <a:schemeClr val="tx1"/>
                </a:solidFill>
                <a:latin typeface="Meiryo UI" panose="020B0604030504040204" pitchFamily="50" charset="-128"/>
                <a:ea typeface="Meiryo UI" panose="020B0604030504040204" pitchFamily="50" charset="-128"/>
              </a:rPr>
              <a:t>ローカルベンチマーク</a:t>
            </a:r>
            <a:r>
              <a:rPr kumimoji="1" lang="ja-JP" altLang="en-US" sz="1200" dirty="0">
                <a:solidFill>
                  <a:schemeClr val="tx1"/>
                </a:solidFill>
                <a:latin typeface="Meiryo UI" panose="020B0604030504040204" pitchFamily="50" charset="-128"/>
                <a:ea typeface="Meiryo UI" panose="020B0604030504040204" pitchFamily="50" charset="-128"/>
              </a:rPr>
              <a:t>の該当ページを添付ください</a:t>
            </a:r>
          </a:p>
        </p:txBody>
      </p:sp>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a:t>
            </a:r>
            <a:r>
              <a:rPr lang="ja-JP" altLang="en-US" dirty="0"/>
              <a:t>財務状況</a:t>
            </a:r>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63355"/>
            <a:ext cx="8884444" cy="577969"/>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補助事業を適切に遂行できるか判断する一要素として、財務状況を確認させていただきます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提出書類の「ローカルベンチマーク」の一部のスクリーンショットを添付ください</a:t>
            </a:r>
          </a:p>
        </p:txBody>
      </p:sp>
      <p:sp>
        <p:nvSpPr>
          <p:cNvPr id="4" name="フリーフォーム: 図形 3">
            <a:extLst>
              <a:ext uri="{FF2B5EF4-FFF2-40B4-BE49-F238E27FC236}">
                <a16:creationId xmlns:a16="http://schemas.microsoft.com/office/drawing/2014/main" id="{2F50F578-4884-4335-FCAD-D1B166F3B044}"/>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7" name="フリーフォーム: 図形 6">
            <a:extLst>
              <a:ext uri="{FF2B5EF4-FFF2-40B4-BE49-F238E27FC236}">
                <a16:creationId xmlns:a16="http://schemas.microsoft.com/office/drawing/2014/main" id="{F38B50B1-3E28-41C3-4C0E-CE1944ECBD5E}"/>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8" name="フリーフォーム: 図形 7">
            <a:extLst>
              <a:ext uri="{FF2B5EF4-FFF2-40B4-BE49-F238E27FC236}">
                <a16:creationId xmlns:a16="http://schemas.microsoft.com/office/drawing/2014/main" id="{9C85C542-8F27-E391-88D9-540A91F3F9DB}"/>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0" name="フリーフォーム: 図形 9">
            <a:extLst>
              <a:ext uri="{FF2B5EF4-FFF2-40B4-BE49-F238E27FC236}">
                <a16:creationId xmlns:a16="http://schemas.microsoft.com/office/drawing/2014/main" id="{EA5AA726-C024-FB34-2DAA-81FAE98A4CD8}"/>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1" name="フリーフォーム: 図形 10">
            <a:extLst>
              <a:ext uri="{FF2B5EF4-FFF2-40B4-BE49-F238E27FC236}">
                <a16:creationId xmlns:a16="http://schemas.microsoft.com/office/drawing/2014/main" id="{D57AC69F-E6B6-7209-E7DF-13BCD718EE33}"/>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pic>
        <p:nvPicPr>
          <p:cNvPr id="13" name="図 12">
            <a:extLst>
              <a:ext uri="{FF2B5EF4-FFF2-40B4-BE49-F238E27FC236}">
                <a16:creationId xmlns:a16="http://schemas.microsoft.com/office/drawing/2014/main" id="{ECF5F7BF-A57A-D2EA-915C-345B736EDD21}"/>
              </a:ext>
            </a:extLst>
          </p:cNvPr>
          <p:cNvPicPr>
            <a:picLocks noChangeAspect="1"/>
          </p:cNvPicPr>
          <p:nvPr/>
        </p:nvPicPr>
        <p:blipFill>
          <a:blip r:embed="rId5"/>
          <a:stretch>
            <a:fillRect/>
          </a:stretch>
        </p:blipFill>
        <p:spPr>
          <a:xfrm>
            <a:off x="991507" y="2282544"/>
            <a:ext cx="7913744" cy="4148736"/>
          </a:xfrm>
          <a:prstGeom prst="rect">
            <a:avLst/>
          </a:prstGeom>
          <a:ln>
            <a:noFill/>
          </a:ln>
          <a:effectLst>
            <a:outerShdw blurRad="50800" dist="38100" dir="2700000" algn="tl" rotWithShape="0">
              <a:prstClr val="black">
                <a:alpha val="40000"/>
              </a:prstClr>
            </a:outerShdw>
          </a:effectLst>
        </p:spPr>
      </p:pic>
      <p:sp>
        <p:nvSpPr>
          <p:cNvPr id="15" name="正方形/長方形 14">
            <a:extLst>
              <a:ext uri="{FF2B5EF4-FFF2-40B4-BE49-F238E27FC236}">
                <a16:creationId xmlns:a16="http://schemas.microsoft.com/office/drawing/2014/main" id="{7241B536-C10A-0F86-EBB1-F94297621227}"/>
              </a:ext>
            </a:extLst>
          </p:cNvPr>
          <p:cNvSpPr/>
          <p:nvPr/>
        </p:nvSpPr>
        <p:spPr>
          <a:xfrm rot="1252812">
            <a:off x="3647468" y="4057613"/>
            <a:ext cx="2336983" cy="457606"/>
          </a:xfrm>
          <a:prstGeom prst="rect">
            <a:avLst/>
          </a:prstGeom>
          <a:solidFill>
            <a:srgbClr val="FFFF00">
              <a:alpha val="50196"/>
            </a:srgbClr>
          </a:solidFill>
          <a:ln w="12700" cap="flat" cmpd="sng" algn="ctr">
            <a:noFill/>
            <a:prstDash val="solid"/>
            <a:round/>
            <a:headEnd type="none" w="med" len="med"/>
            <a:tailEnd type="none" w="med" len="med"/>
          </a:ln>
        </p:spPr>
        <p:txBody>
          <a:bodyPr vert="horz" wrap="none" lIns="36000" tIns="72000" rIns="36000" bIns="72000" numCol="1" rtlCol="0" anchor="ctr" anchorCtr="1" compatLnSpc="1"/>
          <a:lstStyle/>
          <a:p>
            <a:pPr algn="ctr" eaLnBrk="0" fontAlgn="base" hangingPunct="0">
              <a:spcBef>
                <a:spcPct val="0"/>
              </a:spcBef>
              <a:spcAft>
                <a:spcPct val="0"/>
              </a:spcAft>
            </a:pPr>
            <a:r>
              <a:rPr kumimoji="1" lang="ja-JP" altLang="en-US" sz="2800" b="1" dirty="0">
                <a:solidFill>
                  <a:schemeClr val="bg1">
                    <a:lumMod val="50000"/>
                    <a:alpha val="70000"/>
                  </a:schemeClr>
                </a:solidFill>
                <a:latin typeface="Century Gothic" panose="020B0502020202020204" pitchFamily="34" charset="0"/>
                <a:ea typeface="Meiryo UI" panose="020B0604030504040204" pitchFamily="50" charset="-128"/>
                <a:cs typeface="Meiryo UI" panose="020B0604030504040204" pitchFamily="50" charset="-128"/>
              </a:rPr>
              <a:t>サンプル</a:t>
            </a:r>
          </a:p>
        </p:txBody>
      </p:sp>
    </p:spTree>
    <p:extLst>
      <p:ext uri="{BB962C8B-B14F-4D97-AF65-F5344CB8AC3E}">
        <p14:creationId xmlns:p14="http://schemas.microsoft.com/office/powerpoint/2010/main" val="2454099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extLst>
              <p:ext uri="{D42A27DB-BD31-4B8C-83A1-F6EECF244321}">
                <p14:modId xmlns:p14="http://schemas.microsoft.com/office/powerpoint/2010/main" val="2111778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実現可能性／スケジュール</a:t>
            </a:r>
            <a:endParaRPr lang="ja-JP" altLang="en-US" dirty="0"/>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63356"/>
            <a:ext cx="8884444" cy="667272"/>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065" indent="-139065">
              <a:buFont typeface="EYInterstate" panose="02000503020000020004" pitchFamily="2" charset="0"/>
              <a:buChar char="•"/>
            </a:pPr>
            <a:r>
              <a:rPr kumimoji="1" lang="ja-JP" altLang="en-US" sz="1200" dirty="0">
                <a:solidFill>
                  <a:schemeClr val="tx1"/>
                </a:solidFill>
                <a:latin typeface="Meiryo UI"/>
                <a:ea typeface="Meiryo UI"/>
              </a:rPr>
              <a:t>補助事業の実施に向けて、事業化に至るまでの遂行方法、スケジュールやマイルストーンを記載ください</a:t>
            </a:r>
            <a:endParaRPr kumimoji="1" lang="en-US" altLang="ja-JP" sz="1200" dirty="0">
              <a:solidFill>
                <a:schemeClr val="tx1"/>
              </a:solidFill>
              <a:latin typeface="Meiryo UI"/>
              <a:ea typeface="Meiryo UI"/>
            </a:endParaRPr>
          </a:p>
          <a:p>
            <a:pPr marL="139065" indent="-139065">
              <a:buFont typeface="EYInterstate" panose="02000503020000020004" pitchFamily="2" charset="0"/>
              <a:buChar char="•"/>
            </a:pPr>
            <a:r>
              <a:rPr kumimoji="1" lang="ja-JP" altLang="en-US" sz="1200" dirty="0">
                <a:solidFill>
                  <a:schemeClr val="tx1"/>
                </a:solidFill>
                <a:latin typeface="Meiryo UI"/>
                <a:ea typeface="Meiryo UI"/>
              </a:rPr>
              <a:t>中長期での補助事業の課題を検証できているか、スケジュールや課題の解決方法が明確かつ妥当か審査いたします</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フリーフォーム: 図形 32">
            <a:extLst>
              <a:ext uri="{FF2B5EF4-FFF2-40B4-BE49-F238E27FC236}">
                <a16:creationId xmlns:a16="http://schemas.microsoft.com/office/drawing/2014/main" id="{AD1CAC26-7319-5A4E-A283-1665DF1D8938}"/>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35" name="フリーフォーム: 図形 34">
            <a:extLst>
              <a:ext uri="{FF2B5EF4-FFF2-40B4-BE49-F238E27FC236}">
                <a16:creationId xmlns:a16="http://schemas.microsoft.com/office/drawing/2014/main" id="{3242183A-6AE1-14CB-5864-BC99DD5A8CF7}"/>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43" name="フリーフォーム: 図形 42">
            <a:extLst>
              <a:ext uri="{FF2B5EF4-FFF2-40B4-BE49-F238E27FC236}">
                <a16:creationId xmlns:a16="http://schemas.microsoft.com/office/drawing/2014/main" id="{87CF5490-F947-3951-70F1-C500B524B653}"/>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44" name="フリーフォーム: 図形 43">
            <a:extLst>
              <a:ext uri="{FF2B5EF4-FFF2-40B4-BE49-F238E27FC236}">
                <a16:creationId xmlns:a16="http://schemas.microsoft.com/office/drawing/2014/main" id="{8523FB56-AAE9-3A03-363A-9E860686C41E}"/>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45" name="フリーフォーム: 図形 44">
            <a:extLst>
              <a:ext uri="{FF2B5EF4-FFF2-40B4-BE49-F238E27FC236}">
                <a16:creationId xmlns:a16="http://schemas.microsoft.com/office/drawing/2014/main" id="{911D8061-7FF5-1B82-6B87-53A1621E962A}"/>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ア </a:t>
            </a:r>
            <a:r>
              <a:rPr kumimoji="1" lang="ja-JP" altLang="en-US" sz="800" b="1" dirty="0">
                <a:solidFill>
                  <a:schemeClr val="tx1"/>
                </a:solidFill>
                <a:latin typeface="Meiryo UI" panose="020B0604030504040204" pitchFamily="50" charset="-128"/>
                <a:ea typeface="Meiryo UI" panose="020B0604030504040204" pitchFamily="50" charset="-128"/>
              </a:rPr>
              <a:t>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13" name="TextBox 15">
            <a:extLst>
              <a:ext uri="{FF2B5EF4-FFF2-40B4-BE49-F238E27FC236}">
                <a16:creationId xmlns:a16="http://schemas.microsoft.com/office/drawing/2014/main" id="{363FE1A5-7D46-DEDB-9E70-F6CC82234D45}"/>
              </a:ext>
            </a:extLst>
          </p:cNvPr>
          <p:cNvSpPr txBox="1"/>
          <p:nvPr/>
        </p:nvSpPr>
        <p:spPr>
          <a:xfrm>
            <a:off x="790148" y="2505411"/>
            <a:ext cx="1368000" cy="41118"/>
          </a:xfrm>
          <a:prstGeom prst="rect">
            <a:avLst/>
          </a:prstGeom>
          <a:noFill/>
          <a:ln w="9525" cap="rnd" cmpd="sng" algn="ctr">
            <a:noFill/>
            <a:prstDash val="solid"/>
            <a:round/>
            <a:headEnd type="none" w="med" len="med"/>
            <a:tailEnd type="none" w="med" len="med"/>
          </a:ln>
          <a:extLst>
            <a:ext uri="{91240B29-F687-4F45-9708-019B960494DF}">
              <a14:hiddenLine xmlns:a14="http://schemas.microsoft.com/office/drawing/2010/main" w="9525" cap="rnd" cmpd="sng" algn="ctr">
                <a:solidFill>
                  <a:srgbClr val="E71C57"/>
                </a:solidFill>
                <a:prstDash val="solid"/>
                <a:round/>
                <a:headEnd type="none" w="med" len="med"/>
                <a:tailEnd type="none" w="med" len="med"/>
              </a14:hiddenLine>
            </a:ext>
          </a:extLst>
        </p:spPr>
        <p:txBody>
          <a:bodyPr wrap="square" lIns="0" tIns="0" rIns="0" bIns="36000" rtlCol="0" anchor="b" anchorCtr="0">
            <a:no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marL="0" lvl="3">
              <a:defRPr sz="1600">
                <a:solidFill>
                  <a:schemeClr val="tx2"/>
                </a:solidFill>
                <a:latin typeface="Trebuchet MS" panose="020B0603020202020204" pitchFamily="34" charset="0"/>
                <a:ea typeface="Meiryo UI" panose="020B0604030504040204" pitchFamily="50" charset="-128"/>
                <a:cs typeface="Meiryo UI" panose="020B0604030504040204" pitchFamily="50" charset="-128"/>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ja-JP" altLang="en-US" sz="1200" dirty="0">
                <a:latin typeface="Trebuchet MS" panose="020B0603020202020204" pitchFamily="34" charset="0"/>
                <a:ea typeface="Meiryo UI" panose="020B0604030504040204" pitchFamily="50" charset="-128"/>
              </a:rPr>
              <a:t>事業項目</a:t>
            </a:r>
            <a:endParaRPr lang="en-US" sz="1200" dirty="0">
              <a:latin typeface="Trebuchet MS" panose="020B0603020202020204" pitchFamily="34" charset="0"/>
              <a:ea typeface="Meiryo UI" panose="020B0604030504040204" pitchFamily="50" charset="-128"/>
            </a:endParaRPr>
          </a:p>
        </p:txBody>
      </p:sp>
      <p:cxnSp>
        <p:nvCxnSpPr>
          <p:cNvPr id="14" name="Straight Connector 16">
            <a:extLst>
              <a:ext uri="{FF2B5EF4-FFF2-40B4-BE49-F238E27FC236}">
                <a16:creationId xmlns:a16="http://schemas.microsoft.com/office/drawing/2014/main" id="{FCA18392-A4F2-80DF-0E65-680C937E3434}"/>
              </a:ext>
            </a:extLst>
          </p:cNvPr>
          <p:cNvCxnSpPr>
            <a:cxnSpLocks/>
          </p:cNvCxnSpPr>
          <p:nvPr/>
        </p:nvCxnSpPr>
        <p:spPr>
          <a:xfrm>
            <a:off x="790148" y="2567560"/>
            <a:ext cx="1368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正方形/長方形 46">
            <a:extLst>
              <a:ext uri="{FF2B5EF4-FFF2-40B4-BE49-F238E27FC236}">
                <a16:creationId xmlns:a16="http://schemas.microsoft.com/office/drawing/2014/main" id="{A21BEC67-8F19-8418-1E35-41F6E80C7CF1}"/>
              </a:ext>
            </a:extLst>
          </p:cNvPr>
          <p:cNvSpPr/>
          <p:nvPr/>
        </p:nvSpPr>
        <p:spPr>
          <a:xfrm>
            <a:off x="790148" y="3195256"/>
            <a:ext cx="1368000" cy="712737"/>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r>
              <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①</a:t>
            </a:r>
            <a:r>
              <a:rPr lang="en-US" altLang="ja-JP"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 A</a:t>
            </a:r>
            <a:r>
              <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設備の導入</a:t>
            </a:r>
          </a:p>
        </p:txBody>
      </p:sp>
      <p:sp>
        <p:nvSpPr>
          <p:cNvPr id="25" name="正方形/長方形 47">
            <a:extLst>
              <a:ext uri="{FF2B5EF4-FFF2-40B4-BE49-F238E27FC236}">
                <a16:creationId xmlns:a16="http://schemas.microsoft.com/office/drawing/2014/main" id="{6AEF99E8-C8D5-F094-410D-74019EDB7D8F}"/>
              </a:ext>
            </a:extLst>
          </p:cNvPr>
          <p:cNvSpPr/>
          <p:nvPr/>
        </p:nvSpPr>
        <p:spPr>
          <a:xfrm>
            <a:off x="790148" y="4045634"/>
            <a:ext cx="1368000" cy="712737"/>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r>
              <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②</a:t>
            </a:r>
            <a:r>
              <a:rPr lang="en-US" altLang="ja-JP"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 XXX</a:t>
            </a:r>
            <a:endPar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6" name="正方形/長方形 49">
            <a:extLst>
              <a:ext uri="{FF2B5EF4-FFF2-40B4-BE49-F238E27FC236}">
                <a16:creationId xmlns:a16="http://schemas.microsoft.com/office/drawing/2014/main" id="{11E997EA-096A-F51A-1866-DEE814D2CCA7}"/>
              </a:ext>
            </a:extLst>
          </p:cNvPr>
          <p:cNvSpPr/>
          <p:nvPr/>
        </p:nvSpPr>
        <p:spPr>
          <a:xfrm>
            <a:off x="790148" y="4927373"/>
            <a:ext cx="1368000" cy="712737"/>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r>
              <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③</a:t>
            </a:r>
            <a:r>
              <a:rPr lang="en-US" altLang="ja-JP" sz="1200" dirty="0">
                <a:solidFill>
                  <a:schemeClr val="tx1"/>
                </a:solidFill>
                <a:latin typeface="Meiryo UI" panose="020B0604030504040204" pitchFamily="50" charset="-128"/>
                <a:ea typeface="Meiryo UI" panose="020B0604030504040204" pitchFamily="50" charset="-128"/>
                <a:cs typeface="Arial" panose="020B0604020202020204" pitchFamily="34" charset="0"/>
              </a:rPr>
              <a:t> XXX</a:t>
            </a:r>
            <a:endParaRPr lang="ja-JP" altLang="en-US" sz="12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41" name="直線矢印コネクタ 240">
            <a:extLst>
              <a:ext uri="{FF2B5EF4-FFF2-40B4-BE49-F238E27FC236}">
                <a16:creationId xmlns:a16="http://schemas.microsoft.com/office/drawing/2014/main" id="{4F61AD71-3720-7F7C-F79E-2DEC7BAC5D66}"/>
              </a:ext>
            </a:extLst>
          </p:cNvPr>
          <p:cNvCxnSpPr/>
          <p:nvPr/>
        </p:nvCxnSpPr>
        <p:spPr>
          <a:xfrm flipV="1">
            <a:off x="2519228" y="6095715"/>
            <a:ext cx="2186882" cy="0"/>
          </a:xfrm>
          <a:prstGeom prst="straightConnector1">
            <a:avLst/>
          </a:prstGeom>
          <a:ln w="9525" cap="rnd">
            <a:solidFill>
              <a:schemeClr val="tx1">
                <a:lumMod val="60000"/>
                <a:lumOff val="40000"/>
              </a:schemeClr>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238" name="正方形/長方形 237">
            <a:extLst>
              <a:ext uri="{FF2B5EF4-FFF2-40B4-BE49-F238E27FC236}">
                <a16:creationId xmlns:a16="http://schemas.microsoft.com/office/drawing/2014/main" id="{2E3CD161-6CD2-2128-27E2-438714156BE9}"/>
              </a:ext>
            </a:extLst>
          </p:cNvPr>
          <p:cNvSpPr/>
          <p:nvPr/>
        </p:nvSpPr>
        <p:spPr>
          <a:xfrm>
            <a:off x="2374482" y="2832619"/>
            <a:ext cx="2451634" cy="3059761"/>
          </a:xfrm>
          <a:prstGeom prst="rect">
            <a:avLst/>
          </a:prstGeom>
          <a:solidFill>
            <a:schemeClr val="bg1">
              <a:lumMod val="85000"/>
              <a:alpha val="30196"/>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cxnSp>
        <p:nvCxnSpPr>
          <p:cNvPr id="82" name="直線コネクタ 135">
            <a:extLst>
              <a:ext uri="{FF2B5EF4-FFF2-40B4-BE49-F238E27FC236}">
                <a16:creationId xmlns:a16="http://schemas.microsoft.com/office/drawing/2014/main" id="{1B7A9995-C07A-D936-77B5-9BC8CC449EF2}"/>
              </a:ext>
            </a:extLst>
          </p:cNvPr>
          <p:cNvCxnSpPr>
            <a:cxnSpLocks/>
          </p:cNvCxnSpPr>
          <p:nvPr/>
        </p:nvCxnSpPr>
        <p:spPr>
          <a:xfrm>
            <a:off x="2313594"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直線コネクタ 136">
            <a:extLst>
              <a:ext uri="{FF2B5EF4-FFF2-40B4-BE49-F238E27FC236}">
                <a16:creationId xmlns:a16="http://schemas.microsoft.com/office/drawing/2014/main" id="{1137E8FC-E660-4392-0690-8002A04DEFBE}"/>
              </a:ext>
            </a:extLst>
          </p:cNvPr>
          <p:cNvCxnSpPr>
            <a:cxnSpLocks/>
          </p:cNvCxnSpPr>
          <p:nvPr/>
        </p:nvCxnSpPr>
        <p:spPr>
          <a:xfrm>
            <a:off x="3177262"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直線コネクタ 139">
            <a:extLst>
              <a:ext uri="{FF2B5EF4-FFF2-40B4-BE49-F238E27FC236}">
                <a16:creationId xmlns:a16="http://schemas.microsoft.com/office/drawing/2014/main" id="{9227F54C-3F52-E19D-8CC8-BDDDD6C9E32B}"/>
              </a:ext>
            </a:extLst>
          </p:cNvPr>
          <p:cNvCxnSpPr>
            <a:cxnSpLocks/>
          </p:cNvCxnSpPr>
          <p:nvPr/>
        </p:nvCxnSpPr>
        <p:spPr>
          <a:xfrm>
            <a:off x="4040930"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線コネクタ 140">
            <a:extLst>
              <a:ext uri="{FF2B5EF4-FFF2-40B4-BE49-F238E27FC236}">
                <a16:creationId xmlns:a16="http://schemas.microsoft.com/office/drawing/2014/main" id="{1C20AD47-5CAE-966B-97A6-BF6B09BCF079}"/>
              </a:ext>
            </a:extLst>
          </p:cNvPr>
          <p:cNvCxnSpPr>
            <a:cxnSpLocks/>
          </p:cNvCxnSpPr>
          <p:nvPr/>
        </p:nvCxnSpPr>
        <p:spPr>
          <a:xfrm>
            <a:off x="4904598"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50">
            <a:extLst>
              <a:ext uri="{FF2B5EF4-FFF2-40B4-BE49-F238E27FC236}">
                <a16:creationId xmlns:a16="http://schemas.microsoft.com/office/drawing/2014/main" id="{E30A3AC6-48E9-C401-E61C-36304B29E43C}"/>
              </a:ext>
            </a:extLst>
          </p:cNvPr>
          <p:cNvSpPr txBox="1"/>
          <p:nvPr/>
        </p:nvSpPr>
        <p:spPr>
          <a:xfrm>
            <a:off x="2225040" y="2509182"/>
            <a:ext cx="6799692" cy="41118"/>
          </a:xfrm>
          <a:prstGeom prst="rect">
            <a:avLst/>
          </a:prstGeom>
          <a:noFill/>
          <a:ln w="9525" cap="rnd" cmpd="sng" algn="ctr">
            <a:noFill/>
            <a:prstDash val="solid"/>
            <a:round/>
            <a:headEnd type="none" w="med" len="med"/>
            <a:tailEnd type="none" w="med" len="med"/>
          </a:ln>
          <a:extLst>
            <a:ext uri="{91240B29-F687-4F45-9708-019B960494DF}">
              <a14:hiddenLine xmlns:a14="http://schemas.microsoft.com/office/drawing/2010/main" w="9525" cap="rnd" cmpd="sng" algn="ctr">
                <a:solidFill>
                  <a:srgbClr val="E71C57"/>
                </a:solidFill>
                <a:prstDash val="solid"/>
                <a:round/>
                <a:headEnd type="none" w="med" len="med"/>
                <a:tailEnd type="none" w="med" len="med"/>
              </a14:hiddenLine>
            </a:ext>
          </a:extLst>
        </p:spPr>
        <p:txBody>
          <a:bodyPr wrap="square" lIns="0" tIns="0" rIns="0" bIns="216000" rtlCol="0" anchor="b" anchorCtr="0">
            <a:no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marL="0" lvl="3">
              <a:defRPr sz="1600">
                <a:solidFill>
                  <a:schemeClr val="tx2"/>
                </a:solidFill>
                <a:latin typeface="Trebuchet MS" panose="020B0603020202020204" pitchFamily="34" charset="0"/>
                <a:ea typeface="Meiryo UI" panose="020B0604030504040204" pitchFamily="50" charset="-128"/>
                <a:cs typeface="Meiryo UI" panose="020B0604030504040204" pitchFamily="50" charset="-128"/>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sz="1200" dirty="0">
                <a:latin typeface="Trebuchet MS" panose="020B0603020202020204" pitchFamily="34" charset="0"/>
                <a:ea typeface="Meiryo UI" panose="020B0604030504040204" pitchFamily="50" charset="-128"/>
              </a:rPr>
              <a:t>実施スケジュール</a:t>
            </a:r>
            <a:endParaRPr lang="en-US" sz="1200" dirty="0">
              <a:latin typeface="Trebuchet MS" panose="020B0603020202020204" pitchFamily="34" charset="0"/>
              <a:ea typeface="Meiryo UI" panose="020B0604030504040204" pitchFamily="50" charset="-128"/>
            </a:endParaRPr>
          </a:p>
        </p:txBody>
      </p:sp>
      <p:cxnSp>
        <p:nvCxnSpPr>
          <p:cNvPr id="22" name="Straight Connector 51">
            <a:extLst>
              <a:ext uri="{FF2B5EF4-FFF2-40B4-BE49-F238E27FC236}">
                <a16:creationId xmlns:a16="http://schemas.microsoft.com/office/drawing/2014/main" id="{44B24830-E627-8A03-B2C2-4EF50D3BE82C}"/>
              </a:ext>
            </a:extLst>
          </p:cNvPr>
          <p:cNvCxnSpPr/>
          <p:nvPr/>
        </p:nvCxnSpPr>
        <p:spPr>
          <a:xfrm>
            <a:off x="2225040" y="2557920"/>
            <a:ext cx="679969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6" name="直線コネクタ 128">
            <a:extLst>
              <a:ext uri="{FF2B5EF4-FFF2-40B4-BE49-F238E27FC236}">
                <a16:creationId xmlns:a16="http://schemas.microsoft.com/office/drawing/2014/main" id="{1B2487CF-5210-DE53-5B20-48FB443846F6}"/>
              </a:ext>
            </a:extLst>
          </p:cNvPr>
          <p:cNvCxnSpPr>
            <a:cxnSpLocks/>
          </p:cNvCxnSpPr>
          <p:nvPr/>
        </p:nvCxnSpPr>
        <p:spPr>
          <a:xfrm flipH="1">
            <a:off x="2313594"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8" name="直線コネクタ 127">
            <a:extLst>
              <a:ext uri="{FF2B5EF4-FFF2-40B4-BE49-F238E27FC236}">
                <a16:creationId xmlns:a16="http://schemas.microsoft.com/office/drawing/2014/main" id="{64C7D4EC-1CFF-8F79-2684-1E8ECC24E429}"/>
              </a:ext>
            </a:extLst>
          </p:cNvPr>
          <p:cNvCxnSpPr>
            <a:cxnSpLocks/>
          </p:cNvCxnSpPr>
          <p:nvPr/>
        </p:nvCxnSpPr>
        <p:spPr>
          <a:xfrm flipH="1">
            <a:off x="3175317"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9" name="直線コネクタ 128">
            <a:extLst>
              <a:ext uri="{FF2B5EF4-FFF2-40B4-BE49-F238E27FC236}">
                <a16:creationId xmlns:a16="http://schemas.microsoft.com/office/drawing/2014/main" id="{E79A64F7-7069-2207-499D-5C46A481FAD9}"/>
              </a:ext>
            </a:extLst>
          </p:cNvPr>
          <p:cNvCxnSpPr>
            <a:cxnSpLocks/>
          </p:cNvCxnSpPr>
          <p:nvPr/>
        </p:nvCxnSpPr>
        <p:spPr>
          <a:xfrm flipH="1">
            <a:off x="4037039"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1" name="直線コネクタ 127">
            <a:extLst>
              <a:ext uri="{FF2B5EF4-FFF2-40B4-BE49-F238E27FC236}">
                <a16:creationId xmlns:a16="http://schemas.microsoft.com/office/drawing/2014/main" id="{236397B5-CBB0-9441-47D3-C0E8F2B9F0E3}"/>
              </a:ext>
            </a:extLst>
          </p:cNvPr>
          <p:cNvCxnSpPr>
            <a:cxnSpLocks/>
          </p:cNvCxnSpPr>
          <p:nvPr/>
        </p:nvCxnSpPr>
        <p:spPr>
          <a:xfrm flipH="1">
            <a:off x="4898762"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2" name="直線コネクタ 128">
            <a:extLst>
              <a:ext uri="{FF2B5EF4-FFF2-40B4-BE49-F238E27FC236}">
                <a16:creationId xmlns:a16="http://schemas.microsoft.com/office/drawing/2014/main" id="{5DCC680E-77BA-FA5E-8D62-82E4F928107A}"/>
              </a:ext>
            </a:extLst>
          </p:cNvPr>
          <p:cNvCxnSpPr>
            <a:cxnSpLocks/>
          </p:cNvCxnSpPr>
          <p:nvPr/>
        </p:nvCxnSpPr>
        <p:spPr>
          <a:xfrm flipH="1">
            <a:off x="5760484"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25" name="直線コネクタ 135">
            <a:extLst>
              <a:ext uri="{FF2B5EF4-FFF2-40B4-BE49-F238E27FC236}">
                <a16:creationId xmlns:a16="http://schemas.microsoft.com/office/drawing/2014/main" id="{4E011FA6-CBF6-E2C1-2F42-FCAA9D9B5070}"/>
              </a:ext>
            </a:extLst>
          </p:cNvPr>
          <p:cNvCxnSpPr>
            <a:cxnSpLocks/>
          </p:cNvCxnSpPr>
          <p:nvPr/>
        </p:nvCxnSpPr>
        <p:spPr>
          <a:xfrm>
            <a:off x="5768265"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6" name="直線コネクタ 136">
            <a:extLst>
              <a:ext uri="{FF2B5EF4-FFF2-40B4-BE49-F238E27FC236}">
                <a16:creationId xmlns:a16="http://schemas.microsoft.com/office/drawing/2014/main" id="{887C1C36-B510-6869-C369-920016868706}"/>
              </a:ext>
            </a:extLst>
          </p:cNvPr>
          <p:cNvCxnSpPr>
            <a:cxnSpLocks/>
          </p:cNvCxnSpPr>
          <p:nvPr/>
        </p:nvCxnSpPr>
        <p:spPr>
          <a:xfrm>
            <a:off x="6644750"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7" name="直線コネクタ 139">
            <a:extLst>
              <a:ext uri="{FF2B5EF4-FFF2-40B4-BE49-F238E27FC236}">
                <a16:creationId xmlns:a16="http://schemas.microsoft.com/office/drawing/2014/main" id="{83DB0068-F599-A824-A75D-F3897E715A24}"/>
              </a:ext>
            </a:extLst>
          </p:cNvPr>
          <p:cNvCxnSpPr>
            <a:cxnSpLocks/>
          </p:cNvCxnSpPr>
          <p:nvPr/>
        </p:nvCxnSpPr>
        <p:spPr>
          <a:xfrm>
            <a:off x="7529836" y="3212881"/>
            <a:ext cx="0" cy="2679499"/>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線矢印コネクタ 158">
            <a:extLst>
              <a:ext uri="{FF2B5EF4-FFF2-40B4-BE49-F238E27FC236}">
                <a16:creationId xmlns:a16="http://schemas.microsoft.com/office/drawing/2014/main" id="{F70B2BFB-6222-4BA1-013F-3B2CCE241D38}"/>
              </a:ext>
            </a:extLst>
          </p:cNvPr>
          <p:cNvCxnSpPr>
            <a:cxnSpLocks/>
          </p:cNvCxnSpPr>
          <p:nvPr/>
        </p:nvCxnSpPr>
        <p:spPr>
          <a:xfrm>
            <a:off x="2334367" y="3558884"/>
            <a:ext cx="1601984"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158">
            <a:extLst>
              <a:ext uri="{FF2B5EF4-FFF2-40B4-BE49-F238E27FC236}">
                <a16:creationId xmlns:a16="http://schemas.microsoft.com/office/drawing/2014/main" id="{FA2EA80C-DCDD-0B55-62BB-B96E294388C8}"/>
              </a:ext>
            </a:extLst>
          </p:cNvPr>
          <p:cNvCxnSpPr>
            <a:cxnSpLocks/>
          </p:cNvCxnSpPr>
          <p:nvPr/>
        </p:nvCxnSpPr>
        <p:spPr>
          <a:xfrm>
            <a:off x="4092329" y="3558884"/>
            <a:ext cx="3360504"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158">
            <a:extLst>
              <a:ext uri="{FF2B5EF4-FFF2-40B4-BE49-F238E27FC236}">
                <a16:creationId xmlns:a16="http://schemas.microsoft.com/office/drawing/2014/main" id="{091FEDA4-CC7A-E0C5-9E20-0B217C5D9329}"/>
              </a:ext>
            </a:extLst>
          </p:cNvPr>
          <p:cNvCxnSpPr>
            <a:cxnSpLocks/>
          </p:cNvCxnSpPr>
          <p:nvPr/>
        </p:nvCxnSpPr>
        <p:spPr>
          <a:xfrm>
            <a:off x="7588377" y="3558884"/>
            <a:ext cx="1382940"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58">
            <a:extLst>
              <a:ext uri="{FF2B5EF4-FFF2-40B4-BE49-F238E27FC236}">
                <a16:creationId xmlns:a16="http://schemas.microsoft.com/office/drawing/2014/main" id="{43F3B3D2-26C9-9CD0-151F-827A1849A6C2}"/>
              </a:ext>
            </a:extLst>
          </p:cNvPr>
          <p:cNvCxnSpPr>
            <a:cxnSpLocks/>
          </p:cNvCxnSpPr>
          <p:nvPr/>
        </p:nvCxnSpPr>
        <p:spPr>
          <a:xfrm>
            <a:off x="2334367" y="5320935"/>
            <a:ext cx="2130852"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58">
            <a:extLst>
              <a:ext uri="{FF2B5EF4-FFF2-40B4-BE49-F238E27FC236}">
                <a16:creationId xmlns:a16="http://schemas.microsoft.com/office/drawing/2014/main" id="{DC74C2E0-5AA8-F344-7FA1-61D223DF4C2A}"/>
              </a:ext>
            </a:extLst>
          </p:cNvPr>
          <p:cNvCxnSpPr>
            <a:cxnSpLocks/>
          </p:cNvCxnSpPr>
          <p:nvPr/>
        </p:nvCxnSpPr>
        <p:spPr>
          <a:xfrm>
            <a:off x="4532612" y="5320935"/>
            <a:ext cx="2012218"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58">
            <a:extLst>
              <a:ext uri="{FF2B5EF4-FFF2-40B4-BE49-F238E27FC236}">
                <a16:creationId xmlns:a16="http://schemas.microsoft.com/office/drawing/2014/main" id="{16846E42-EF34-F9C8-B353-FCCA18E71793}"/>
              </a:ext>
            </a:extLst>
          </p:cNvPr>
          <p:cNvCxnSpPr>
            <a:cxnSpLocks/>
          </p:cNvCxnSpPr>
          <p:nvPr/>
        </p:nvCxnSpPr>
        <p:spPr>
          <a:xfrm>
            <a:off x="6701498" y="5320935"/>
            <a:ext cx="2269820"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58">
            <a:extLst>
              <a:ext uri="{FF2B5EF4-FFF2-40B4-BE49-F238E27FC236}">
                <a16:creationId xmlns:a16="http://schemas.microsoft.com/office/drawing/2014/main" id="{AED34C7B-1187-C3E9-5F5B-5B758AD191D9}"/>
              </a:ext>
            </a:extLst>
          </p:cNvPr>
          <p:cNvCxnSpPr>
            <a:cxnSpLocks/>
          </p:cNvCxnSpPr>
          <p:nvPr/>
        </p:nvCxnSpPr>
        <p:spPr>
          <a:xfrm>
            <a:off x="2392531" y="4463094"/>
            <a:ext cx="1592982"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158">
            <a:extLst>
              <a:ext uri="{FF2B5EF4-FFF2-40B4-BE49-F238E27FC236}">
                <a16:creationId xmlns:a16="http://schemas.microsoft.com/office/drawing/2014/main" id="{240D1C71-A39D-2F45-96C1-B0C726B31950}"/>
              </a:ext>
            </a:extLst>
          </p:cNvPr>
          <p:cNvCxnSpPr>
            <a:cxnSpLocks/>
          </p:cNvCxnSpPr>
          <p:nvPr/>
        </p:nvCxnSpPr>
        <p:spPr>
          <a:xfrm>
            <a:off x="4092329" y="4463094"/>
            <a:ext cx="2436614"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216">
            <a:extLst>
              <a:ext uri="{FF2B5EF4-FFF2-40B4-BE49-F238E27FC236}">
                <a16:creationId xmlns:a16="http://schemas.microsoft.com/office/drawing/2014/main" id="{2AC94970-4102-0ABB-A291-47400AAE9E80}"/>
              </a:ext>
            </a:extLst>
          </p:cNvPr>
          <p:cNvSpPr txBox="1"/>
          <p:nvPr/>
        </p:nvSpPr>
        <p:spPr>
          <a:xfrm>
            <a:off x="2225040"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2024</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11" name="テキスト ボックス 216">
            <a:extLst>
              <a:ext uri="{FF2B5EF4-FFF2-40B4-BE49-F238E27FC236}">
                <a16:creationId xmlns:a16="http://schemas.microsoft.com/office/drawing/2014/main" id="{ABDC0CFA-4680-1C6F-796E-0BAAC71F42DF}"/>
              </a:ext>
            </a:extLst>
          </p:cNvPr>
          <p:cNvSpPr txBox="1"/>
          <p:nvPr/>
        </p:nvSpPr>
        <p:spPr>
          <a:xfrm>
            <a:off x="3110846"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2025</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15" name="テキスト ボックス 216">
            <a:extLst>
              <a:ext uri="{FF2B5EF4-FFF2-40B4-BE49-F238E27FC236}">
                <a16:creationId xmlns:a16="http://schemas.microsoft.com/office/drawing/2014/main" id="{A2EFEC58-0901-5A47-82A1-83879036EED3}"/>
              </a:ext>
            </a:extLst>
          </p:cNvPr>
          <p:cNvSpPr txBox="1"/>
          <p:nvPr/>
        </p:nvSpPr>
        <p:spPr>
          <a:xfrm>
            <a:off x="3996653"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rgbClr val="575757"/>
                </a:solidFill>
                <a:latin typeface="Trebuchet MS" panose="020B0603020202020204" pitchFamily="34" charset="0"/>
                <a:ea typeface="Meiryo UI" panose="020B0604030504040204" pitchFamily="50" charset="-128"/>
              </a:rPr>
              <a:t>2026</a:t>
            </a:r>
            <a:r>
              <a:rPr kumimoji="1" lang="ja-JP" altLang="en-US" sz="120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16" name="テキスト ボックス 216">
            <a:extLst>
              <a:ext uri="{FF2B5EF4-FFF2-40B4-BE49-F238E27FC236}">
                <a16:creationId xmlns:a16="http://schemas.microsoft.com/office/drawing/2014/main" id="{DCFCD4E7-169C-E792-0940-ADFB50E8594F}"/>
              </a:ext>
            </a:extLst>
          </p:cNvPr>
          <p:cNvSpPr txBox="1"/>
          <p:nvPr/>
        </p:nvSpPr>
        <p:spPr>
          <a:xfrm>
            <a:off x="4882459"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2027</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17" name="テキスト ボックス 216">
            <a:extLst>
              <a:ext uri="{FF2B5EF4-FFF2-40B4-BE49-F238E27FC236}">
                <a16:creationId xmlns:a16="http://schemas.microsoft.com/office/drawing/2014/main" id="{5E36A925-C02B-BB55-4130-1BD2B7B879ED}"/>
              </a:ext>
            </a:extLst>
          </p:cNvPr>
          <p:cNvSpPr txBox="1"/>
          <p:nvPr/>
        </p:nvSpPr>
        <p:spPr>
          <a:xfrm>
            <a:off x="5768265"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2028</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239" name="正方形/長方形 238">
            <a:extLst>
              <a:ext uri="{FF2B5EF4-FFF2-40B4-BE49-F238E27FC236}">
                <a16:creationId xmlns:a16="http://schemas.microsoft.com/office/drawing/2014/main" id="{9AAAD144-6F9A-7967-C5FD-12B259B6E8A7}"/>
              </a:ext>
            </a:extLst>
          </p:cNvPr>
          <p:cNvSpPr/>
          <p:nvPr/>
        </p:nvSpPr>
        <p:spPr>
          <a:xfrm>
            <a:off x="3264240" y="5942465"/>
            <a:ext cx="672119" cy="298178"/>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7148" rIns="72000" bIns="37148" numCol="1" spcCol="0" rtlCol="0" fromWordArt="0" anchor="ctr" anchorCtr="0" forceAA="0" compatLnSpc="1">
            <a:prstTxWarp prst="textNoShape">
              <a:avLst/>
            </a:prstTxWarp>
            <a:noAutofit/>
          </a:bodyPr>
          <a:lstStyle/>
          <a:p>
            <a:pPr algn="ctr"/>
            <a:r>
              <a:rPr lang="ja-JP" altLang="en-US" sz="1000" dirty="0">
                <a:solidFill>
                  <a:schemeClr val="tx1"/>
                </a:solidFill>
                <a:latin typeface="Trebuchet MS" panose="020B0603020202020204" pitchFamily="34" charset="0"/>
                <a:ea typeface="Meiryo UI" panose="020B0604030504040204" pitchFamily="50" charset="-128"/>
                <a:cs typeface="Arial" panose="020B0604020202020204" pitchFamily="34" charset="0"/>
              </a:rPr>
              <a:t>補助期間</a:t>
            </a:r>
          </a:p>
        </p:txBody>
      </p:sp>
      <p:cxnSp>
        <p:nvCxnSpPr>
          <p:cNvPr id="240" name="直線コネクタ 128">
            <a:extLst>
              <a:ext uri="{FF2B5EF4-FFF2-40B4-BE49-F238E27FC236}">
                <a16:creationId xmlns:a16="http://schemas.microsoft.com/office/drawing/2014/main" id="{9C887B32-27E3-7227-E346-B620B4BF2937}"/>
              </a:ext>
            </a:extLst>
          </p:cNvPr>
          <p:cNvCxnSpPr>
            <a:cxnSpLocks/>
          </p:cNvCxnSpPr>
          <p:nvPr/>
        </p:nvCxnSpPr>
        <p:spPr>
          <a:xfrm flipH="1">
            <a:off x="6644750"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2" name="テキスト ボックス 216">
            <a:extLst>
              <a:ext uri="{FF2B5EF4-FFF2-40B4-BE49-F238E27FC236}">
                <a16:creationId xmlns:a16="http://schemas.microsoft.com/office/drawing/2014/main" id="{15B298F0-5354-859D-B164-591B8DA096CF}"/>
              </a:ext>
            </a:extLst>
          </p:cNvPr>
          <p:cNvSpPr txBox="1"/>
          <p:nvPr/>
        </p:nvSpPr>
        <p:spPr>
          <a:xfrm>
            <a:off x="6652531"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2029</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cxnSp>
        <p:nvCxnSpPr>
          <p:cNvPr id="244" name="直線コネクタ 128">
            <a:extLst>
              <a:ext uri="{FF2B5EF4-FFF2-40B4-BE49-F238E27FC236}">
                <a16:creationId xmlns:a16="http://schemas.microsoft.com/office/drawing/2014/main" id="{5F493E17-07F5-CB6E-045A-3C8D2863C2B0}"/>
              </a:ext>
            </a:extLst>
          </p:cNvPr>
          <p:cNvCxnSpPr>
            <a:cxnSpLocks/>
          </p:cNvCxnSpPr>
          <p:nvPr/>
        </p:nvCxnSpPr>
        <p:spPr>
          <a:xfrm flipH="1">
            <a:off x="7529836" y="2594396"/>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5" name="テキスト ボックス 216">
            <a:extLst>
              <a:ext uri="{FF2B5EF4-FFF2-40B4-BE49-F238E27FC236}">
                <a16:creationId xmlns:a16="http://schemas.microsoft.com/office/drawing/2014/main" id="{CF3FB478-4E35-6E1F-FFC6-AED048203AB0}"/>
              </a:ext>
            </a:extLst>
          </p:cNvPr>
          <p:cNvSpPr txBox="1"/>
          <p:nvPr/>
        </p:nvSpPr>
        <p:spPr>
          <a:xfrm>
            <a:off x="7537617" y="2379477"/>
            <a:ext cx="588376"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2030</a:t>
            </a:r>
            <a:r>
              <a:rPr kumimoji="1" lang="ja-JP" altLang="en-US" sz="1200" dirty="0">
                <a:solidFill>
                  <a:srgbClr val="575757"/>
                </a:solidFill>
                <a:latin typeface="Trebuchet MS" panose="020B0603020202020204" pitchFamily="34" charset="0"/>
                <a:ea typeface="Meiryo UI" panose="020B0604030504040204" pitchFamily="50" charset="-128"/>
              </a:rPr>
              <a:t>年</a:t>
            </a:r>
            <a:endParaRPr kumimoji="1" lang="en-US" sz="1200" dirty="0">
              <a:solidFill>
                <a:srgbClr val="575757"/>
              </a:solidFill>
              <a:latin typeface="Trebuchet MS" panose="020B0603020202020204" pitchFamily="34" charset="0"/>
              <a:ea typeface="Meiryo UI" panose="020B0604030504040204" pitchFamily="50" charset="-128"/>
            </a:endParaRPr>
          </a:p>
        </p:txBody>
      </p:sp>
      <p:grpSp>
        <p:nvGrpSpPr>
          <p:cNvPr id="233" name="グループ化 232">
            <a:extLst>
              <a:ext uri="{FF2B5EF4-FFF2-40B4-BE49-F238E27FC236}">
                <a16:creationId xmlns:a16="http://schemas.microsoft.com/office/drawing/2014/main" id="{8EDE59F3-8838-38C2-CADC-B5FFA1E369A0}"/>
              </a:ext>
            </a:extLst>
          </p:cNvPr>
          <p:cNvGrpSpPr/>
          <p:nvPr/>
        </p:nvGrpSpPr>
        <p:grpSpPr>
          <a:xfrm>
            <a:off x="3555702" y="4062658"/>
            <a:ext cx="962646" cy="349187"/>
            <a:chOff x="3555702" y="4062658"/>
            <a:chExt cx="962646" cy="349187"/>
          </a:xfrm>
        </p:grpSpPr>
        <p:sp>
          <p:nvSpPr>
            <p:cNvPr id="7" name="二等辺三角形 126">
              <a:extLst>
                <a:ext uri="{FF2B5EF4-FFF2-40B4-BE49-F238E27FC236}">
                  <a16:creationId xmlns:a16="http://schemas.microsoft.com/office/drawing/2014/main" id="{F844F94C-380B-334B-87FB-FD0F8DFDFE2C}"/>
                </a:ext>
              </a:extLst>
            </p:cNvPr>
            <p:cNvSpPr/>
            <p:nvPr/>
          </p:nvSpPr>
          <p:spPr>
            <a:xfrm flipV="1">
              <a:off x="3955713" y="4303845"/>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0" name="角丸四角形 227">
              <a:extLst>
                <a:ext uri="{FF2B5EF4-FFF2-40B4-BE49-F238E27FC236}">
                  <a16:creationId xmlns:a16="http://schemas.microsoft.com/office/drawing/2014/main" id="{6940D7E0-C5FE-503B-3615-2A00EBE8AF1D}"/>
                </a:ext>
              </a:extLst>
            </p:cNvPr>
            <p:cNvSpPr/>
            <p:nvPr/>
          </p:nvSpPr>
          <p:spPr>
            <a:xfrm>
              <a:off x="3555702" y="4062658"/>
              <a:ext cx="962646"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設備導入完了</a:t>
              </a:r>
            </a:p>
          </p:txBody>
        </p:sp>
      </p:grpSp>
      <p:grpSp>
        <p:nvGrpSpPr>
          <p:cNvPr id="234" name="グループ化 233">
            <a:extLst>
              <a:ext uri="{FF2B5EF4-FFF2-40B4-BE49-F238E27FC236}">
                <a16:creationId xmlns:a16="http://schemas.microsoft.com/office/drawing/2014/main" id="{4AF42C40-0E8A-6573-6071-B5680531E84B}"/>
              </a:ext>
            </a:extLst>
          </p:cNvPr>
          <p:cNvGrpSpPr/>
          <p:nvPr/>
        </p:nvGrpSpPr>
        <p:grpSpPr>
          <a:xfrm>
            <a:off x="3962800" y="4901729"/>
            <a:ext cx="962646" cy="351589"/>
            <a:chOff x="3962800" y="4901729"/>
            <a:chExt cx="962646" cy="351589"/>
          </a:xfrm>
        </p:grpSpPr>
        <p:sp>
          <p:nvSpPr>
            <p:cNvPr id="28" name="二等辺三角形 194">
              <a:extLst>
                <a:ext uri="{FF2B5EF4-FFF2-40B4-BE49-F238E27FC236}">
                  <a16:creationId xmlns:a16="http://schemas.microsoft.com/office/drawing/2014/main" id="{00BBE8BF-35F1-4692-0AA0-52419B28EB11}"/>
                </a:ext>
              </a:extLst>
            </p:cNvPr>
            <p:cNvSpPr/>
            <p:nvPr/>
          </p:nvSpPr>
          <p:spPr>
            <a:xfrm flipV="1">
              <a:off x="4389945" y="5145318"/>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7" name="角丸四角形 227">
              <a:extLst>
                <a:ext uri="{FF2B5EF4-FFF2-40B4-BE49-F238E27FC236}">
                  <a16:creationId xmlns:a16="http://schemas.microsoft.com/office/drawing/2014/main" id="{3E74B6DD-8978-C79F-449E-6C71C78BE90B}"/>
                </a:ext>
              </a:extLst>
            </p:cNvPr>
            <p:cNvSpPr/>
            <p:nvPr/>
          </p:nvSpPr>
          <p:spPr>
            <a:xfrm>
              <a:off x="3962800" y="4901729"/>
              <a:ext cx="962646"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設備導入完了</a:t>
              </a:r>
            </a:p>
          </p:txBody>
        </p:sp>
      </p:grpSp>
      <p:grpSp>
        <p:nvGrpSpPr>
          <p:cNvPr id="235" name="グループ化 234">
            <a:extLst>
              <a:ext uri="{FF2B5EF4-FFF2-40B4-BE49-F238E27FC236}">
                <a16:creationId xmlns:a16="http://schemas.microsoft.com/office/drawing/2014/main" id="{AFD04CFE-9996-20B4-EB4D-3BDED1564A28}"/>
              </a:ext>
            </a:extLst>
          </p:cNvPr>
          <p:cNvGrpSpPr/>
          <p:nvPr/>
        </p:nvGrpSpPr>
        <p:grpSpPr>
          <a:xfrm>
            <a:off x="6101784" y="4901729"/>
            <a:ext cx="962646" cy="351589"/>
            <a:chOff x="6101784" y="4901729"/>
            <a:chExt cx="962646" cy="351589"/>
          </a:xfrm>
        </p:grpSpPr>
        <p:sp>
          <p:nvSpPr>
            <p:cNvPr id="29" name="二等辺三角形 197">
              <a:extLst>
                <a:ext uri="{FF2B5EF4-FFF2-40B4-BE49-F238E27FC236}">
                  <a16:creationId xmlns:a16="http://schemas.microsoft.com/office/drawing/2014/main" id="{151377BE-D260-CD0C-9FDA-C1C619830700}"/>
                </a:ext>
              </a:extLst>
            </p:cNvPr>
            <p:cNvSpPr/>
            <p:nvPr/>
          </p:nvSpPr>
          <p:spPr>
            <a:xfrm flipV="1">
              <a:off x="6528929" y="5145318"/>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30" name="角丸四角形 227">
              <a:extLst>
                <a:ext uri="{FF2B5EF4-FFF2-40B4-BE49-F238E27FC236}">
                  <a16:creationId xmlns:a16="http://schemas.microsoft.com/office/drawing/2014/main" id="{D0FC4576-D75C-39A6-BC50-D9A447E58B0A}"/>
                </a:ext>
              </a:extLst>
            </p:cNvPr>
            <p:cNvSpPr/>
            <p:nvPr/>
          </p:nvSpPr>
          <p:spPr>
            <a:xfrm>
              <a:off x="6101784" y="4901729"/>
              <a:ext cx="962646"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grpSp>
      <p:grpSp>
        <p:nvGrpSpPr>
          <p:cNvPr id="232" name="グループ化 231">
            <a:extLst>
              <a:ext uri="{FF2B5EF4-FFF2-40B4-BE49-F238E27FC236}">
                <a16:creationId xmlns:a16="http://schemas.microsoft.com/office/drawing/2014/main" id="{25FB22A1-6FF5-25C4-A9DB-83200C6049D0}"/>
              </a:ext>
            </a:extLst>
          </p:cNvPr>
          <p:cNvGrpSpPr/>
          <p:nvPr/>
        </p:nvGrpSpPr>
        <p:grpSpPr>
          <a:xfrm>
            <a:off x="3490848" y="3119440"/>
            <a:ext cx="962649" cy="355070"/>
            <a:chOff x="3490848" y="3119440"/>
            <a:chExt cx="962649" cy="355070"/>
          </a:xfrm>
        </p:grpSpPr>
        <p:sp>
          <p:nvSpPr>
            <p:cNvPr id="31" name="二等辺三角形 200">
              <a:extLst>
                <a:ext uri="{FF2B5EF4-FFF2-40B4-BE49-F238E27FC236}">
                  <a16:creationId xmlns:a16="http://schemas.microsoft.com/office/drawing/2014/main" id="{699D8C72-E8CB-04E4-CAC5-CE6965DDCC46}"/>
                </a:ext>
              </a:extLst>
            </p:cNvPr>
            <p:cNvSpPr/>
            <p:nvPr/>
          </p:nvSpPr>
          <p:spPr>
            <a:xfrm flipV="1">
              <a:off x="3890860" y="3366510"/>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24" name="角丸四角形 227">
              <a:extLst>
                <a:ext uri="{FF2B5EF4-FFF2-40B4-BE49-F238E27FC236}">
                  <a16:creationId xmlns:a16="http://schemas.microsoft.com/office/drawing/2014/main" id="{93747D07-A123-9ED9-0CB8-322DA2DD97DE}"/>
                </a:ext>
              </a:extLst>
            </p:cNvPr>
            <p:cNvSpPr/>
            <p:nvPr/>
          </p:nvSpPr>
          <p:spPr>
            <a:xfrm>
              <a:off x="3490848" y="3119440"/>
              <a:ext cx="962649"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設備導入完了</a:t>
              </a:r>
            </a:p>
          </p:txBody>
        </p:sp>
      </p:grpSp>
      <p:grpSp>
        <p:nvGrpSpPr>
          <p:cNvPr id="237" name="グループ化 236">
            <a:extLst>
              <a:ext uri="{FF2B5EF4-FFF2-40B4-BE49-F238E27FC236}">
                <a16:creationId xmlns:a16="http://schemas.microsoft.com/office/drawing/2014/main" id="{0526B789-9A93-1596-3E4E-58C5FFD56064}"/>
              </a:ext>
            </a:extLst>
          </p:cNvPr>
          <p:cNvGrpSpPr/>
          <p:nvPr/>
        </p:nvGrpSpPr>
        <p:grpSpPr>
          <a:xfrm>
            <a:off x="7039030" y="3119440"/>
            <a:ext cx="962649" cy="355070"/>
            <a:chOff x="7064430" y="3119440"/>
            <a:chExt cx="962649" cy="355070"/>
          </a:xfrm>
        </p:grpSpPr>
        <p:sp>
          <p:nvSpPr>
            <p:cNvPr id="228" name="二等辺三角形 203">
              <a:extLst>
                <a:ext uri="{FF2B5EF4-FFF2-40B4-BE49-F238E27FC236}">
                  <a16:creationId xmlns:a16="http://schemas.microsoft.com/office/drawing/2014/main" id="{09A42A01-1062-156D-53C6-3B913A7A5BCA}"/>
                </a:ext>
              </a:extLst>
            </p:cNvPr>
            <p:cNvSpPr/>
            <p:nvPr/>
          </p:nvSpPr>
          <p:spPr>
            <a:xfrm flipV="1">
              <a:off x="7467028" y="3366510"/>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29" name="角丸四角形 227">
              <a:extLst>
                <a:ext uri="{FF2B5EF4-FFF2-40B4-BE49-F238E27FC236}">
                  <a16:creationId xmlns:a16="http://schemas.microsoft.com/office/drawing/2014/main" id="{ADDE645E-55C7-0B8F-C12A-5FA926672219}"/>
                </a:ext>
              </a:extLst>
            </p:cNvPr>
            <p:cNvSpPr/>
            <p:nvPr/>
          </p:nvSpPr>
          <p:spPr>
            <a:xfrm>
              <a:off x="7064430" y="3119440"/>
              <a:ext cx="962649"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grpSp>
      <p:cxnSp>
        <p:nvCxnSpPr>
          <p:cNvPr id="53" name="直線矢印コネクタ 158">
            <a:extLst>
              <a:ext uri="{FF2B5EF4-FFF2-40B4-BE49-F238E27FC236}">
                <a16:creationId xmlns:a16="http://schemas.microsoft.com/office/drawing/2014/main" id="{BA8568ED-5925-1C3F-D3FD-5C10F6AF89B1}"/>
              </a:ext>
            </a:extLst>
          </p:cNvPr>
          <p:cNvCxnSpPr>
            <a:cxnSpLocks/>
          </p:cNvCxnSpPr>
          <p:nvPr/>
        </p:nvCxnSpPr>
        <p:spPr>
          <a:xfrm>
            <a:off x="6816526" y="4463094"/>
            <a:ext cx="2154791"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grpSp>
        <p:nvGrpSpPr>
          <p:cNvPr id="236" name="グループ化 235">
            <a:extLst>
              <a:ext uri="{FF2B5EF4-FFF2-40B4-BE49-F238E27FC236}">
                <a16:creationId xmlns:a16="http://schemas.microsoft.com/office/drawing/2014/main" id="{1B0C2C51-A3CE-BF29-77C4-63254375888C}"/>
              </a:ext>
            </a:extLst>
          </p:cNvPr>
          <p:cNvGrpSpPr/>
          <p:nvPr/>
        </p:nvGrpSpPr>
        <p:grpSpPr>
          <a:xfrm>
            <a:off x="6162217" y="4062658"/>
            <a:ext cx="962649" cy="349187"/>
            <a:chOff x="6219367" y="4108332"/>
            <a:chExt cx="962649" cy="349187"/>
          </a:xfrm>
        </p:grpSpPr>
        <p:sp>
          <p:nvSpPr>
            <p:cNvPr id="230" name="二等辺三角形 55">
              <a:extLst>
                <a:ext uri="{FF2B5EF4-FFF2-40B4-BE49-F238E27FC236}">
                  <a16:creationId xmlns:a16="http://schemas.microsoft.com/office/drawing/2014/main" id="{F86D7C8E-7240-123B-ECA5-231D6BC2FC16}"/>
                </a:ext>
              </a:extLst>
            </p:cNvPr>
            <p:cNvSpPr/>
            <p:nvPr/>
          </p:nvSpPr>
          <p:spPr>
            <a:xfrm flipV="1">
              <a:off x="6619379" y="4349519"/>
              <a:ext cx="162624"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31" name="角丸四角形 227">
              <a:extLst>
                <a:ext uri="{FF2B5EF4-FFF2-40B4-BE49-F238E27FC236}">
                  <a16:creationId xmlns:a16="http://schemas.microsoft.com/office/drawing/2014/main" id="{F329ED23-DEA3-C292-ADB1-A0B69BF006AD}"/>
                </a:ext>
              </a:extLst>
            </p:cNvPr>
            <p:cNvSpPr/>
            <p:nvPr/>
          </p:nvSpPr>
          <p:spPr>
            <a:xfrm>
              <a:off x="6219367" y="4108332"/>
              <a:ext cx="962649" cy="237230"/>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677339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extLst>
              <p:ext uri="{D42A27DB-BD31-4B8C-83A1-F6EECF244321}">
                <p14:modId xmlns:p14="http://schemas.microsoft.com/office/powerpoint/2010/main" val="289646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実現可能性／実施上の課題</a:t>
            </a:r>
            <a:endParaRPr lang="ja-JP" altLang="en-US" dirty="0"/>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63355"/>
            <a:ext cx="8884444" cy="1004471"/>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065" indent="-139065">
              <a:buFont typeface="EYInterstate" panose="02000503020000020004" pitchFamily="2" charset="0"/>
              <a:buChar char="•"/>
            </a:pPr>
            <a:r>
              <a:rPr kumimoji="1" lang="ja-JP" altLang="en-US" sz="1200" dirty="0">
                <a:solidFill>
                  <a:schemeClr val="tx1"/>
                </a:solidFill>
                <a:latin typeface="Meiryo UI"/>
                <a:ea typeface="Meiryo UI"/>
              </a:rPr>
              <a:t>補助事業の事業開始までにおけるリソース調達の方針、合意状況を記載ください。</a:t>
            </a:r>
            <a:endParaRPr lang="en-US" altLang="ja-JP" sz="1200" dirty="0">
              <a:solidFill>
                <a:schemeClr val="tx1"/>
              </a:solidFill>
              <a:latin typeface="Meiryo UI"/>
              <a:ea typeface="Meiryo UI"/>
            </a:endParaRPr>
          </a:p>
          <a:p>
            <a:pPr marL="139065" indent="-139065">
              <a:buFont typeface="EYInterstate" panose="02000503020000020004" pitchFamily="2" charset="0"/>
              <a:buChar char="•"/>
            </a:pPr>
            <a:r>
              <a:rPr kumimoji="1" lang="ja-JP" altLang="en-US" sz="1200" dirty="0">
                <a:solidFill>
                  <a:schemeClr val="tx1"/>
                </a:solidFill>
                <a:latin typeface="Meiryo UI"/>
                <a:ea typeface="Meiryo UI"/>
              </a:rPr>
              <a:t>中長期での補助事業の課題を検証できているか、スケジュールや課題の解決方法が明確かつ妥当か審査いたします</a:t>
            </a:r>
            <a:endParaRPr lang="en-US" altLang="ja-JP" sz="1200" dirty="0">
              <a:solidFill>
                <a:schemeClr val="tx1"/>
              </a:solidFill>
              <a:latin typeface="Meiryo UI"/>
              <a:ea typeface="Meiryo UI"/>
            </a:endParaRPr>
          </a:p>
        </p:txBody>
      </p:sp>
      <p:sp>
        <p:nvSpPr>
          <p:cNvPr id="9" name="正方形/長方形 8">
            <a:extLst>
              <a:ext uri="{FF2B5EF4-FFF2-40B4-BE49-F238E27FC236}">
                <a16:creationId xmlns:a16="http://schemas.microsoft.com/office/drawing/2014/main" id="{6FB5A67D-CEBE-994C-0403-B13ED2D0339C}"/>
              </a:ext>
            </a:extLst>
          </p:cNvPr>
          <p:cNvSpPr/>
          <p:nvPr/>
        </p:nvSpPr>
        <p:spPr>
          <a:xfrm>
            <a:off x="5409050" y="2680944"/>
            <a:ext cx="3430800" cy="0"/>
          </a:xfrm>
          <a:prstGeom prst="rect">
            <a:avLst/>
          </a:prstGeom>
          <a:solidFill>
            <a:schemeClr val="accent4">
              <a:lumMod val="40000"/>
              <a:lumOff val="6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b" anchorCtr="0" forceAA="0" compatLnSpc="1">
            <a:prstTxWarp prst="textNoShape">
              <a:avLst/>
            </a:prstTxWarp>
            <a:noAutofit/>
          </a:bodyPr>
          <a:lstStyle/>
          <a:p>
            <a:pPr marL="6350" lvl="1" algn="ctr" defTabSz="742950"/>
            <a:r>
              <a:rPr kumimoji="1" lang="ja-JP" altLang="en-US" sz="1200" dirty="0">
                <a:solidFill>
                  <a:schemeClr val="tx1"/>
                </a:solidFill>
                <a:latin typeface="Meiryo UI" panose="020B0604030504040204" pitchFamily="50" charset="-128"/>
                <a:ea typeface="Meiryo UI" panose="020B0604030504040204" pitchFamily="50" charset="-128"/>
              </a:rPr>
              <a:t>合意状況と課題解決方法</a:t>
            </a:r>
          </a:p>
        </p:txBody>
      </p:sp>
      <p:sp>
        <p:nvSpPr>
          <p:cNvPr id="4" name="正方形/長方形 3">
            <a:extLst>
              <a:ext uri="{FF2B5EF4-FFF2-40B4-BE49-F238E27FC236}">
                <a16:creationId xmlns:a16="http://schemas.microsoft.com/office/drawing/2014/main" id="{BFDC0845-1B0B-2207-33BD-F65877E427F3}"/>
              </a:ext>
            </a:extLst>
          </p:cNvPr>
          <p:cNvSpPr/>
          <p:nvPr/>
        </p:nvSpPr>
        <p:spPr>
          <a:xfrm>
            <a:off x="588936" y="2797507"/>
            <a:ext cx="1035056" cy="68568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0" lvl="1" algn="ctr" defTabSz="742950"/>
            <a:r>
              <a:rPr kumimoji="1" lang="ja-JP" altLang="en-US" sz="1200" b="1" dirty="0">
                <a:solidFill>
                  <a:srgbClr val="575757"/>
                </a:solidFill>
                <a:latin typeface="Meiryo UI" panose="020B0604030504040204" pitchFamily="50" charset="-128"/>
                <a:ea typeface="Meiryo UI" panose="020B0604030504040204" pitchFamily="50" charset="-128"/>
              </a:rPr>
              <a:t>人材調達</a:t>
            </a:r>
            <a:endParaRPr kumimoji="1" lang="en-US" altLang="ja-JP" sz="1200" b="1" dirty="0">
              <a:solidFill>
                <a:srgbClr val="575757"/>
              </a:solidFill>
              <a:latin typeface="Meiryo UI" panose="020B0604030504040204" pitchFamily="50" charset="-128"/>
              <a:ea typeface="Meiryo UI" panose="020B0604030504040204" pitchFamily="50" charset="-128"/>
            </a:endParaRPr>
          </a:p>
          <a:p>
            <a:pPr marL="0" lvl="1" algn="ctr" defTabSz="742950"/>
            <a:r>
              <a:rPr kumimoji="1" lang="ja-JP" altLang="en-US" sz="1200" b="1" dirty="0">
                <a:solidFill>
                  <a:srgbClr val="575757"/>
                </a:solidFill>
                <a:latin typeface="Meiryo UI" panose="020B0604030504040204" pitchFamily="50" charset="-128"/>
                <a:ea typeface="Meiryo UI" panose="020B0604030504040204" pitchFamily="50" charset="-128"/>
              </a:rPr>
              <a:t>・育成</a:t>
            </a:r>
          </a:p>
        </p:txBody>
      </p:sp>
      <p:sp>
        <p:nvSpPr>
          <p:cNvPr id="30" name="正方形/長方形 29">
            <a:extLst>
              <a:ext uri="{FF2B5EF4-FFF2-40B4-BE49-F238E27FC236}">
                <a16:creationId xmlns:a16="http://schemas.microsoft.com/office/drawing/2014/main" id="{54E8D25B-BDDF-30DB-32BE-C19AD599714E}"/>
              </a:ext>
            </a:extLst>
          </p:cNvPr>
          <p:cNvSpPr/>
          <p:nvPr/>
        </p:nvSpPr>
        <p:spPr>
          <a:xfrm>
            <a:off x="588936" y="3615606"/>
            <a:ext cx="1035056" cy="68568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0" lvl="1" algn="ctr" defTabSz="742950"/>
            <a:r>
              <a:rPr kumimoji="1" lang="ja-JP" altLang="en-US" sz="1200" b="1" dirty="0">
                <a:solidFill>
                  <a:srgbClr val="575757"/>
                </a:solidFill>
                <a:latin typeface="Meiryo UI" panose="020B0604030504040204" pitchFamily="50" charset="-128"/>
                <a:ea typeface="Meiryo UI" panose="020B0604030504040204" pitchFamily="50" charset="-128"/>
              </a:rPr>
              <a:t>資金調達</a:t>
            </a:r>
          </a:p>
        </p:txBody>
      </p:sp>
      <p:sp>
        <p:nvSpPr>
          <p:cNvPr id="37" name="正方形/長方形 36">
            <a:extLst>
              <a:ext uri="{FF2B5EF4-FFF2-40B4-BE49-F238E27FC236}">
                <a16:creationId xmlns:a16="http://schemas.microsoft.com/office/drawing/2014/main" id="{C8DFDE8F-C4B9-C297-F17F-EDBAEDA59EA6}"/>
              </a:ext>
            </a:extLst>
          </p:cNvPr>
          <p:cNvSpPr/>
          <p:nvPr/>
        </p:nvSpPr>
        <p:spPr>
          <a:xfrm>
            <a:off x="588936" y="4433704"/>
            <a:ext cx="1035056" cy="68568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0" lvl="1" algn="ctr" defTabSz="742950"/>
            <a:r>
              <a:rPr kumimoji="1" lang="ja-JP" altLang="en-US" sz="1200" b="1" dirty="0">
                <a:solidFill>
                  <a:srgbClr val="575757"/>
                </a:solidFill>
                <a:latin typeface="Meiryo UI" panose="020B0604030504040204" pitchFamily="50" charset="-128"/>
                <a:ea typeface="Meiryo UI" panose="020B0604030504040204" pitchFamily="50" charset="-128"/>
              </a:rPr>
              <a:t>材料調達</a:t>
            </a:r>
          </a:p>
        </p:txBody>
      </p:sp>
      <p:sp>
        <p:nvSpPr>
          <p:cNvPr id="38" name="正方形/長方形 37">
            <a:extLst>
              <a:ext uri="{FF2B5EF4-FFF2-40B4-BE49-F238E27FC236}">
                <a16:creationId xmlns:a16="http://schemas.microsoft.com/office/drawing/2014/main" id="{E9938FA4-7076-43FD-4067-A674C4FB80D2}"/>
              </a:ext>
            </a:extLst>
          </p:cNvPr>
          <p:cNvSpPr/>
          <p:nvPr/>
        </p:nvSpPr>
        <p:spPr>
          <a:xfrm>
            <a:off x="588936" y="5251804"/>
            <a:ext cx="1035056" cy="68568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0" lvl="1" algn="ctr" defTabSz="742950"/>
            <a:r>
              <a:rPr kumimoji="1" lang="ja-JP" altLang="en-US" sz="1200" b="1" dirty="0">
                <a:solidFill>
                  <a:srgbClr val="575757"/>
                </a:solidFill>
                <a:latin typeface="Meiryo UI" panose="020B0604030504040204" pitchFamily="50" charset="-128"/>
                <a:ea typeface="Meiryo UI" panose="020B0604030504040204" pitchFamily="50" charset="-128"/>
              </a:rPr>
              <a:t>販路開拓</a:t>
            </a:r>
          </a:p>
        </p:txBody>
      </p:sp>
      <p:sp>
        <p:nvSpPr>
          <p:cNvPr id="39" name="正方形/長方形 38">
            <a:extLst>
              <a:ext uri="{FF2B5EF4-FFF2-40B4-BE49-F238E27FC236}">
                <a16:creationId xmlns:a16="http://schemas.microsoft.com/office/drawing/2014/main" id="{E5F78FA6-8B95-7905-FF60-BEC14277891F}"/>
              </a:ext>
            </a:extLst>
          </p:cNvPr>
          <p:cNvSpPr/>
          <p:nvPr/>
        </p:nvSpPr>
        <p:spPr>
          <a:xfrm>
            <a:off x="1689636" y="2797507"/>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人員の</a:t>
            </a:r>
            <a:r>
              <a:rPr kumimoji="1" lang="en-US" altLang="ja-JP" sz="1050" dirty="0">
                <a:solidFill>
                  <a:schemeClr val="tx1"/>
                </a:solidFill>
                <a:latin typeface="Meiryo UI" panose="020B0604030504040204" pitchFamily="50" charset="-128"/>
                <a:ea typeface="Meiryo UI" panose="020B0604030504040204" pitchFamily="50" charset="-128"/>
              </a:rPr>
              <a:t>30%</a:t>
            </a:r>
            <a:r>
              <a:rPr kumimoji="1" lang="ja-JP" altLang="en-US" sz="1050" dirty="0">
                <a:solidFill>
                  <a:schemeClr val="tx1"/>
                </a:solidFill>
                <a:latin typeface="Meiryo UI" panose="020B0604030504040204" pitchFamily="50" charset="-128"/>
                <a:ea typeface="Meiryo UI" panose="020B0604030504040204" pitchFamily="50" charset="-128"/>
              </a:rPr>
              <a:t>は</a:t>
            </a:r>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部署から投入、</a:t>
            </a:r>
            <a:r>
              <a:rPr kumimoji="1" lang="en-US" altLang="ja-JP" sz="1050" dirty="0">
                <a:solidFill>
                  <a:schemeClr val="tx1"/>
                </a:solidFill>
                <a:latin typeface="Meiryo UI" panose="020B0604030504040204" pitchFamily="50" charset="-128"/>
                <a:ea typeface="Meiryo UI" panose="020B0604030504040204" pitchFamily="50" charset="-128"/>
              </a:rPr>
              <a:t>70</a:t>
            </a:r>
            <a:r>
              <a:rPr kumimoji="1" lang="ja-JP" altLang="en-US" sz="1050" dirty="0">
                <a:solidFill>
                  <a:schemeClr val="tx1"/>
                </a:solidFill>
                <a:latin typeface="Meiryo UI" panose="020B0604030504040204" pitchFamily="50" charset="-128"/>
                <a:ea typeface="Meiryo UI" panose="020B0604030504040204" pitchFamily="50" charset="-128"/>
              </a:rPr>
              <a:t>％は新規で雇用予定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77800" lvl="1" indent="-171450" defTabSz="74295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教育制度を導入予定</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4ACBA5ED-E81E-9236-F6BF-53622D5FC4EB}"/>
              </a:ext>
            </a:extLst>
          </p:cNvPr>
          <p:cNvSpPr/>
          <p:nvPr/>
        </p:nvSpPr>
        <p:spPr>
          <a:xfrm>
            <a:off x="1689636" y="3615606"/>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dirty="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3FAA46D2-C43D-3894-71EE-AAE49075071F}"/>
              </a:ext>
            </a:extLst>
          </p:cNvPr>
          <p:cNvSpPr/>
          <p:nvPr/>
        </p:nvSpPr>
        <p:spPr>
          <a:xfrm>
            <a:off x="1689636" y="4433704"/>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C97FA78-AB77-8F66-4081-D227EEB2E5B3}"/>
              </a:ext>
            </a:extLst>
          </p:cNvPr>
          <p:cNvSpPr/>
          <p:nvPr/>
        </p:nvSpPr>
        <p:spPr>
          <a:xfrm>
            <a:off x="1689636" y="5251804"/>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dirty="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3" name="フリーフォーム: 図形 32">
            <a:extLst>
              <a:ext uri="{FF2B5EF4-FFF2-40B4-BE49-F238E27FC236}">
                <a16:creationId xmlns:a16="http://schemas.microsoft.com/office/drawing/2014/main" id="{AD1CAC26-7319-5A4E-A283-1665DF1D8938}"/>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35" name="フリーフォーム: 図形 34">
            <a:extLst>
              <a:ext uri="{FF2B5EF4-FFF2-40B4-BE49-F238E27FC236}">
                <a16:creationId xmlns:a16="http://schemas.microsoft.com/office/drawing/2014/main" id="{3242183A-6AE1-14CB-5864-BC99DD5A8CF7}"/>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43" name="フリーフォーム: 図形 42">
            <a:extLst>
              <a:ext uri="{FF2B5EF4-FFF2-40B4-BE49-F238E27FC236}">
                <a16:creationId xmlns:a16="http://schemas.microsoft.com/office/drawing/2014/main" id="{87CF5490-F947-3951-70F1-C500B524B653}"/>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44" name="フリーフォーム: 図形 43">
            <a:extLst>
              <a:ext uri="{FF2B5EF4-FFF2-40B4-BE49-F238E27FC236}">
                <a16:creationId xmlns:a16="http://schemas.microsoft.com/office/drawing/2014/main" id="{8523FB56-AAE9-3A03-363A-9E860686C41E}"/>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45" name="フリーフォーム: 図形 44">
            <a:extLst>
              <a:ext uri="{FF2B5EF4-FFF2-40B4-BE49-F238E27FC236}">
                <a16:creationId xmlns:a16="http://schemas.microsoft.com/office/drawing/2014/main" id="{911D8061-7FF5-1B82-6B87-53A1621E962A}"/>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ア </a:t>
            </a:r>
            <a:r>
              <a:rPr kumimoji="1" lang="ja-JP" altLang="en-US" sz="800" b="1" dirty="0">
                <a:solidFill>
                  <a:schemeClr val="tx1"/>
                </a:solidFill>
                <a:latin typeface="Meiryo UI" panose="020B0604030504040204" pitchFamily="50" charset="-128"/>
                <a:ea typeface="Meiryo UI" panose="020B0604030504040204" pitchFamily="50" charset="-128"/>
              </a:rPr>
              <a:t>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6" name="正方形/長方形 5">
            <a:extLst>
              <a:ext uri="{FF2B5EF4-FFF2-40B4-BE49-F238E27FC236}">
                <a16:creationId xmlns:a16="http://schemas.microsoft.com/office/drawing/2014/main" id="{07189B64-5FA3-ABF4-1B60-A70B33CA24BD}"/>
              </a:ext>
            </a:extLst>
          </p:cNvPr>
          <p:cNvSpPr/>
          <p:nvPr/>
        </p:nvSpPr>
        <p:spPr>
          <a:xfrm>
            <a:off x="1689635" y="2680944"/>
            <a:ext cx="3430800" cy="0"/>
          </a:xfrm>
          <a:prstGeom prst="rect">
            <a:avLst/>
          </a:prstGeom>
          <a:solidFill>
            <a:schemeClr val="accent4">
              <a:lumMod val="40000"/>
              <a:lumOff val="6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b" anchorCtr="0" forceAA="0" compatLnSpc="1">
            <a:prstTxWarp prst="textNoShape">
              <a:avLst/>
            </a:prstTxWarp>
            <a:noAutofit/>
          </a:bodyPr>
          <a:lstStyle/>
          <a:p>
            <a:pPr marL="6350" lvl="1" algn="ctr" defTabSz="742950"/>
            <a:r>
              <a:rPr kumimoji="1" lang="ja-JP" altLang="en-US" sz="1200" dirty="0">
                <a:solidFill>
                  <a:schemeClr val="tx1"/>
                </a:solidFill>
                <a:latin typeface="Meiryo UI" panose="020B0604030504040204" pitchFamily="50" charset="-128"/>
                <a:ea typeface="Meiryo UI" panose="020B0604030504040204" pitchFamily="50" charset="-128"/>
              </a:rPr>
              <a:t>実施上のリソース調達に係る方針</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25A9DB17-6FDD-3ADC-1105-28B4EBA7BCA9}"/>
              </a:ext>
            </a:extLst>
          </p:cNvPr>
          <p:cNvSpPr/>
          <p:nvPr/>
        </p:nvSpPr>
        <p:spPr>
          <a:xfrm>
            <a:off x="5409051" y="2797507"/>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部署の人員を投入することを社内調整済み</a:t>
            </a:r>
          </a:p>
          <a:p>
            <a:pPr marL="177800" lvl="1" indent="-171450" defTabSz="74295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新規採用については、</a:t>
            </a:r>
            <a:r>
              <a:rPr kumimoji="1" lang="en-US" altLang="ja-JP" sz="1050" dirty="0">
                <a:solidFill>
                  <a:schemeClr val="tx1"/>
                </a:solidFill>
                <a:latin typeface="Meiryo UI" panose="020B0604030504040204" pitchFamily="50" charset="-128"/>
                <a:ea typeface="Meiryo UI" panose="020B0604030504040204" pitchFamily="50" charset="-128"/>
              </a:rPr>
              <a:t>XX</a:t>
            </a:r>
            <a:r>
              <a:rPr kumimoji="1" lang="ja-JP" altLang="en-US" sz="1050">
                <a:solidFill>
                  <a:schemeClr val="tx1"/>
                </a:solidFill>
                <a:latin typeface="Meiryo UI" panose="020B0604030504040204" pitchFamily="50" charset="-128"/>
                <a:ea typeface="Meiryo UI" panose="020B0604030504040204" pitchFamily="50" charset="-128"/>
              </a:rPr>
              <a:t>等によって確保</a:t>
            </a:r>
            <a:r>
              <a:rPr kumimoji="1" lang="ja-JP" altLang="en-US" sz="1050" dirty="0">
                <a:solidFill>
                  <a:schemeClr val="tx1"/>
                </a:solidFill>
                <a:latin typeface="Meiryo UI" panose="020B0604030504040204" pitchFamily="50" charset="-128"/>
                <a:ea typeface="Meiryo UI" panose="020B0604030504040204" pitchFamily="50" charset="-128"/>
              </a:rPr>
              <a:t>する予定（うち</a:t>
            </a:r>
            <a:r>
              <a:rPr kumimoji="1" lang="en-US" altLang="ja-JP" sz="1050" dirty="0">
                <a:solidFill>
                  <a:schemeClr val="tx1"/>
                </a:solidFill>
                <a:latin typeface="Meiryo UI" panose="020B0604030504040204" pitchFamily="50" charset="-128"/>
                <a:ea typeface="Meiryo UI" panose="020B0604030504040204" pitchFamily="50" charset="-128"/>
              </a:rPr>
              <a:t>XX</a:t>
            </a:r>
            <a:r>
              <a:rPr kumimoji="1" lang="ja-JP" altLang="en-US" sz="1050" dirty="0">
                <a:solidFill>
                  <a:schemeClr val="tx1"/>
                </a:solidFill>
                <a:latin typeface="Meiryo UI" panose="020B0604030504040204" pitchFamily="50" charset="-128"/>
                <a:ea typeface="Meiryo UI" panose="020B0604030504040204" pitchFamily="50" charset="-128"/>
              </a:rPr>
              <a:t>名は既に内諾済み）</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63E31A02-0241-1C67-FED7-1509E8978F73}"/>
              </a:ext>
            </a:extLst>
          </p:cNvPr>
          <p:cNvSpPr/>
          <p:nvPr/>
        </p:nvSpPr>
        <p:spPr>
          <a:xfrm>
            <a:off x="5409051" y="3615606"/>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dirty="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CAB30D2-78C7-75F1-53D3-36ECAA9179B0}"/>
              </a:ext>
            </a:extLst>
          </p:cNvPr>
          <p:cNvSpPr/>
          <p:nvPr/>
        </p:nvSpPr>
        <p:spPr>
          <a:xfrm>
            <a:off x="5409051" y="4433704"/>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3B398DC-E9A8-84E2-FCCF-9AA1F60AF4E5}"/>
              </a:ext>
            </a:extLst>
          </p:cNvPr>
          <p:cNvSpPr/>
          <p:nvPr/>
        </p:nvSpPr>
        <p:spPr>
          <a:xfrm>
            <a:off x="5409051" y="5251804"/>
            <a:ext cx="3431004" cy="685682"/>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7800" lvl="1" indent="-171450" defTabSz="742950">
              <a:buFont typeface="Arial" panose="020B0604020202020204" pitchFamily="34" charset="0"/>
              <a:buChar char="•"/>
            </a:pPr>
            <a:r>
              <a:rPr kumimoji="1" lang="en-US" altLang="ja-JP" sz="1050" dirty="0">
                <a:solidFill>
                  <a:schemeClr val="tx1"/>
                </a:solidFill>
                <a:latin typeface="Meiryo UI" panose="020B0604030504040204" pitchFamily="50" charset="-128"/>
                <a:ea typeface="Meiryo UI" panose="020B0604030504040204" pitchFamily="50" charset="-128"/>
              </a:rPr>
              <a:t>XXX</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629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174CBDC2-6413-E164-7DF3-C3684B6A15C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4CBDC2-6413-E164-7DF3-C3684B6A15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9DB1A6C4-3A7D-7CE0-A0A9-33EDA67757BC}"/>
              </a:ext>
            </a:extLst>
          </p:cNvPr>
          <p:cNvSpPr>
            <a:spLocks noGrp="1"/>
          </p:cNvSpPr>
          <p:nvPr>
            <p:ph type="title"/>
          </p:nvPr>
        </p:nvSpPr>
        <p:spPr>
          <a:xfrm>
            <a:off x="511875" y="239100"/>
            <a:ext cx="8883347" cy="166199"/>
          </a:xfrm>
        </p:spPr>
        <p:txBody>
          <a:bodyPr vert="horz"/>
          <a:lstStyle/>
          <a:p>
            <a:r>
              <a:rPr lang="ja-JP" altLang="en-US" dirty="0"/>
              <a:t>５</a:t>
            </a:r>
            <a:r>
              <a:rPr lang="en-US" altLang="ja-JP" sz="1200" dirty="0"/>
              <a:t>.</a:t>
            </a:r>
            <a:r>
              <a:rPr lang="ja-JP" altLang="en-US" sz="1200" dirty="0"/>
              <a:t>実現可能性／製品・サービスの市場分析</a:t>
            </a:r>
            <a:endParaRPr lang="ja-JP" altLang="en-US" dirty="0"/>
          </a:p>
        </p:txBody>
      </p:sp>
      <p:sp>
        <p:nvSpPr>
          <p:cNvPr id="5" name="テキスト プレースホルダー 4">
            <a:extLst>
              <a:ext uri="{FF2B5EF4-FFF2-40B4-BE49-F238E27FC236}">
                <a16:creationId xmlns:a16="http://schemas.microsoft.com/office/drawing/2014/main" id="{C58F38E9-CED7-F429-5C7E-E446BFCDBD9B}"/>
              </a:ext>
            </a:extLst>
          </p:cNvPr>
          <p:cNvSpPr>
            <a:spLocks noGrp="1"/>
          </p:cNvSpPr>
          <p:nvPr>
            <p:ph type="body" sz="quarter" idx="15"/>
          </p:nvPr>
        </p:nvSpPr>
        <p:spPr/>
        <p:txBody>
          <a:bodyPr/>
          <a:lstStyle/>
          <a:p>
            <a:endParaRPr lang="ja-JP" altLang="en-US"/>
          </a:p>
        </p:txBody>
      </p:sp>
      <p:sp>
        <p:nvSpPr>
          <p:cNvPr id="59" name="正方形/長方形 58">
            <a:extLst>
              <a:ext uri="{FF2B5EF4-FFF2-40B4-BE49-F238E27FC236}">
                <a16:creationId xmlns:a16="http://schemas.microsoft.com/office/drawing/2014/main" id="{2F4394A3-A419-4A42-5B0B-7FA4D51F0F60}"/>
              </a:ext>
            </a:extLst>
          </p:cNvPr>
          <p:cNvSpPr/>
          <p:nvPr/>
        </p:nvSpPr>
        <p:spPr>
          <a:xfrm>
            <a:off x="510778" y="1283762"/>
            <a:ext cx="8891587" cy="751634"/>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補助事業における売上向上の実現可能性を説明するために、根拠となる製品やサービスのユーザー・マーケットの情報を記載ください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マーケット規模の測定や市場ニーズの検証ができている場合や、想定される買い手</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err="1">
                <a:solidFill>
                  <a:schemeClr val="tx1"/>
                </a:solidFill>
                <a:latin typeface="Meiryo UI" panose="020B0604030504040204" pitchFamily="50" charset="-128"/>
                <a:ea typeface="Meiryo UI" panose="020B0604030504040204" pitchFamily="50" charset="-128"/>
              </a:rPr>
              <a:t>toB,toC</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が明確化されている場合はそれらの情報を記載ください</a:t>
            </a:r>
          </a:p>
        </p:txBody>
      </p:sp>
      <p:sp>
        <p:nvSpPr>
          <p:cNvPr id="4" name="フリーフォーム: 図形 3">
            <a:extLst>
              <a:ext uri="{FF2B5EF4-FFF2-40B4-BE49-F238E27FC236}">
                <a16:creationId xmlns:a16="http://schemas.microsoft.com/office/drawing/2014/main" id="{0DF6EBCB-76EF-AE84-BC0D-CE4D95161202}"/>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経営力　ア イ ウ</a:t>
            </a:r>
          </a:p>
        </p:txBody>
      </p:sp>
      <p:sp>
        <p:nvSpPr>
          <p:cNvPr id="9" name="フリーフォーム: 図形 8">
            <a:extLst>
              <a:ext uri="{FF2B5EF4-FFF2-40B4-BE49-F238E27FC236}">
                <a16:creationId xmlns:a16="http://schemas.microsoft.com/office/drawing/2014/main" id="{B59BC2DD-AF29-0E6B-EB08-DEB393F55FDC}"/>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0" name="フリーフォーム: 図形 9">
            <a:extLst>
              <a:ext uri="{FF2B5EF4-FFF2-40B4-BE49-F238E27FC236}">
                <a16:creationId xmlns:a16="http://schemas.microsoft.com/office/drawing/2014/main" id="{D09CB8CB-DFE6-8F18-7C5B-257CC8432FDA}"/>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1" name="フリーフォーム: 図形 10">
            <a:extLst>
              <a:ext uri="{FF2B5EF4-FFF2-40B4-BE49-F238E27FC236}">
                <a16:creationId xmlns:a16="http://schemas.microsoft.com/office/drawing/2014/main" id="{92E6A865-E654-1BA5-4DE1-B967270784E7}"/>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2" name="フリーフォーム: 図形 11">
            <a:extLst>
              <a:ext uri="{FF2B5EF4-FFF2-40B4-BE49-F238E27FC236}">
                <a16:creationId xmlns:a16="http://schemas.microsoft.com/office/drawing/2014/main" id="{0B1493C7-E381-2A19-78CC-491CD8B34AA7}"/>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実現可能性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a:t>
            </a:r>
            <a:r>
              <a:rPr kumimoji="1" lang="ja-JP" altLang="en-US" sz="800" b="1" dirty="0">
                <a:solidFill>
                  <a:schemeClr val="tx1"/>
                </a:solidFill>
                <a:latin typeface="Meiryo UI" panose="020B0604030504040204" pitchFamily="50" charset="-128"/>
                <a:ea typeface="Meiryo UI" panose="020B0604030504040204" pitchFamily="50" charset="-128"/>
              </a:rPr>
              <a:t>ウ</a:t>
            </a:r>
          </a:p>
        </p:txBody>
      </p:sp>
      <p:sp>
        <p:nvSpPr>
          <p:cNvPr id="23" name="正方形/長方形 19">
            <a:extLst>
              <a:ext uri="{FF2B5EF4-FFF2-40B4-BE49-F238E27FC236}">
                <a16:creationId xmlns:a16="http://schemas.microsoft.com/office/drawing/2014/main" id="{03375E79-0918-7F1B-4CC7-9BD60984FCA4}"/>
              </a:ext>
            </a:extLst>
          </p:cNvPr>
          <p:cNvSpPr/>
          <p:nvPr/>
        </p:nvSpPr>
        <p:spPr>
          <a:xfrm>
            <a:off x="407364" y="2666384"/>
            <a:ext cx="1098795" cy="529495"/>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1000" b="1" kern="100" dirty="0">
                <a:solidFill>
                  <a:schemeClr val="bg1"/>
                </a:solidFill>
                <a:latin typeface="Meiryo UI" panose="020B0604030504040204" pitchFamily="50" charset="-128"/>
                <a:ea typeface="Meiryo UI" panose="020B0604030504040204" pitchFamily="50" charset="-128"/>
              </a:rPr>
              <a:t>(</a:t>
            </a:r>
            <a:r>
              <a:rPr kumimoji="1" lang="en-US" altLang="ja-JP" sz="1000" b="1" i="0" u="none" strike="noStrike" kern="100" dirty="0">
                <a:solidFill>
                  <a:schemeClr val="bg1"/>
                </a:solidFill>
                <a:effectLst/>
                <a:latin typeface="Meiryo UI" panose="020B0604030504040204" pitchFamily="50" charset="-128"/>
                <a:ea typeface="Meiryo UI" panose="020B0604030504040204" pitchFamily="50" charset="-128"/>
              </a:rPr>
              <a:t>A)</a:t>
            </a:r>
          </a:p>
          <a:p>
            <a:pPr marR="45720" algn="ctr" rtl="0" eaLnBrk="1" fontAlgn="ctr" latinLnBrk="0" hangingPunct="1">
              <a:spcBef>
                <a:spcPts val="0"/>
              </a:spcBef>
              <a:spcAft>
                <a:spcPts val="0"/>
              </a:spcAft>
              <a:tabLst>
                <a:tab pos="2700020" algn="ctr"/>
                <a:tab pos="5400040" algn="r"/>
              </a:tabLst>
            </a:pPr>
            <a:r>
              <a:rPr kumimoji="1" lang="ja-JP" altLang="en-US" sz="1000" b="1" i="0" u="none" strike="noStrike" kern="100" dirty="0">
                <a:solidFill>
                  <a:schemeClr val="bg1"/>
                </a:solidFill>
                <a:effectLst/>
                <a:latin typeface="Meiryo UI" panose="020B0604030504040204" pitchFamily="50" charset="-128"/>
                <a:ea typeface="Meiryo UI" panose="020B0604030504040204" pitchFamily="50" charset="-128"/>
              </a:rPr>
              <a:t>申請時売上高</a:t>
            </a:r>
            <a:endParaRPr lang="ja-JP" altLang="ja-JP" sz="10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22" name="正方形/長方形 21">
            <a:extLst>
              <a:ext uri="{FF2B5EF4-FFF2-40B4-BE49-F238E27FC236}">
                <a16:creationId xmlns:a16="http://schemas.microsoft.com/office/drawing/2014/main" id="{D13AAA3D-5D6A-CD9B-57B7-D6806A2E84F4}"/>
              </a:ext>
            </a:extLst>
          </p:cNvPr>
          <p:cNvSpPr/>
          <p:nvPr/>
        </p:nvSpPr>
        <p:spPr>
          <a:xfrm>
            <a:off x="407364" y="3967682"/>
            <a:ext cx="1098795" cy="529495"/>
          </a:xfrm>
          <a:prstGeom prst="rect">
            <a:avLst/>
          </a:prstGeom>
          <a:solidFill>
            <a:schemeClr val="bg1">
              <a:lumMod val="5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en-US" altLang="ja-JP" sz="1000" b="1" kern="100" dirty="0">
                <a:solidFill>
                  <a:schemeClr val="bg1"/>
                </a:solidFill>
                <a:latin typeface="Meiryo UI" panose="020B0604030504040204" pitchFamily="50" charset="-128"/>
                <a:ea typeface="Meiryo UI" panose="020B0604030504040204" pitchFamily="50" charset="-128"/>
              </a:rPr>
              <a:t>(</a:t>
            </a:r>
            <a:r>
              <a:rPr kumimoji="1" lang="en-US" altLang="ja-JP" sz="1000" b="1" i="0" u="none" strike="noStrike" kern="100" dirty="0">
                <a:solidFill>
                  <a:schemeClr val="bg1"/>
                </a:solidFill>
                <a:effectLst/>
                <a:latin typeface="Meiryo UI" panose="020B0604030504040204" pitchFamily="50" charset="-128"/>
                <a:ea typeface="Meiryo UI" panose="020B0604030504040204" pitchFamily="50" charset="-128"/>
              </a:rPr>
              <a:t>B)</a:t>
            </a:r>
          </a:p>
          <a:p>
            <a:pPr marR="45720" algn="ctr" rtl="0" eaLnBrk="1" fontAlgn="ctr" latinLnBrk="0" hangingPunct="1">
              <a:spcBef>
                <a:spcPts val="0"/>
              </a:spcBef>
              <a:spcAft>
                <a:spcPts val="0"/>
              </a:spcAft>
              <a:tabLst>
                <a:tab pos="2700020" algn="ctr"/>
                <a:tab pos="5400040" algn="r"/>
              </a:tabLst>
            </a:pPr>
            <a:r>
              <a:rPr kumimoji="1" lang="ja-JP" altLang="en-US" sz="1000" b="1" i="0" u="none" strike="noStrike" kern="100" dirty="0">
                <a:solidFill>
                  <a:schemeClr val="bg1"/>
                </a:solidFill>
                <a:effectLst/>
                <a:latin typeface="Meiryo UI" panose="020B0604030504040204" pitchFamily="50" charset="-128"/>
                <a:ea typeface="Meiryo UI" panose="020B0604030504040204" pitchFamily="50" charset="-128"/>
              </a:rPr>
              <a:t>補助事業完了後</a:t>
            </a:r>
            <a:br>
              <a:rPr kumimoji="1" lang="en-US" altLang="ja-JP" sz="1000" b="1" i="0" u="none" strike="noStrike" kern="100" dirty="0">
                <a:solidFill>
                  <a:schemeClr val="bg1"/>
                </a:solidFill>
                <a:effectLst/>
                <a:latin typeface="Meiryo UI" panose="020B0604030504040204" pitchFamily="50" charset="-128"/>
                <a:ea typeface="Meiryo UI" panose="020B0604030504040204" pitchFamily="50" charset="-128"/>
              </a:rPr>
            </a:br>
            <a:r>
              <a:rPr kumimoji="1" lang="ja-JP" altLang="en-US" sz="1000" b="1" i="0" u="none" strike="noStrike" kern="100" dirty="0">
                <a:solidFill>
                  <a:schemeClr val="bg1"/>
                </a:solidFill>
                <a:effectLst/>
                <a:latin typeface="Meiryo UI" panose="020B0604030504040204" pitchFamily="50" charset="-128"/>
                <a:ea typeface="Meiryo UI" panose="020B0604030504040204" pitchFamily="50" charset="-128"/>
              </a:rPr>
              <a:t>３年目の売上高</a:t>
            </a:r>
            <a:endParaRPr lang="ja-JP" altLang="ja-JP" sz="1000" b="1" i="0" u="none" strike="noStrike" dirty="0">
              <a:solidFill>
                <a:schemeClr val="bg1"/>
              </a:solidFill>
              <a:effectLst/>
              <a:latin typeface="Arial" panose="020B0604020202020204" pitchFamily="34" charset="0"/>
              <a:ea typeface="Meiryo UI" panose="020B0604030504040204" pitchFamily="50" charset="-128"/>
            </a:endParaRPr>
          </a:p>
        </p:txBody>
      </p:sp>
      <p:sp>
        <p:nvSpPr>
          <p:cNvPr id="25" name="正方形/長方形 24">
            <a:extLst>
              <a:ext uri="{FF2B5EF4-FFF2-40B4-BE49-F238E27FC236}">
                <a16:creationId xmlns:a16="http://schemas.microsoft.com/office/drawing/2014/main" id="{675608C4-F0A0-19D8-A24D-E91AD37C3688}"/>
              </a:ext>
            </a:extLst>
          </p:cNvPr>
          <p:cNvSpPr/>
          <p:nvPr/>
        </p:nvSpPr>
        <p:spPr>
          <a:xfrm>
            <a:off x="407364" y="5321126"/>
            <a:ext cx="1098795" cy="529495"/>
          </a:xfrm>
          <a:prstGeom prst="rect">
            <a:avLst/>
          </a:prstGeom>
          <a:solidFill>
            <a:schemeClr val="accent4">
              <a:lumMod val="40000"/>
              <a:lumOff val="6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en-US" altLang="ja-JP" sz="1050" b="1" dirty="0">
                <a:solidFill>
                  <a:srgbClr val="575757"/>
                </a:solidFill>
                <a:latin typeface="Arial" panose="020B0604020202020204" pitchFamily="34" charset="0"/>
                <a:ea typeface="Meiryo UI" panose="020B0604030504040204" pitchFamily="50" charset="-128"/>
              </a:rPr>
              <a:t>(B)</a:t>
            </a:r>
            <a:r>
              <a:rPr lang="ja-JP" altLang="en-US" sz="1050" b="1" dirty="0">
                <a:solidFill>
                  <a:srgbClr val="575757"/>
                </a:solidFill>
                <a:latin typeface="Arial" panose="020B0604020202020204" pitchFamily="34" charset="0"/>
                <a:ea typeface="Meiryo UI" panose="020B0604030504040204" pitchFamily="50" charset="-128"/>
              </a:rPr>
              <a:t>ー</a:t>
            </a:r>
            <a:r>
              <a:rPr lang="en-US" altLang="ja-JP" sz="1050" b="1" dirty="0">
                <a:solidFill>
                  <a:srgbClr val="575757"/>
                </a:solidFill>
                <a:latin typeface="Arial" panose="020B0604020202020204" pitchFamily="34" charset="0"/>
                <a:ea typeface="Meiryo UI" panose="020B0604030504040204" pitchFamily="50" charset="-128"/>
              </a:rPr>
              <a:t>(A)</a:t>
            </a:r>
          </a:p>
          <a:p>
            <a:pPr marR="45720" algn="ctr" rtl="0" eaLnBrk="1" fontAlgn="ctr" latinLnBrk="0" hangingPunct="1">
              <a:spcBef>
                <a:spcPts val="0"/>
              </a:spcBef>
              <a:spcAft>
                <a:spcPts val="0"/>
              </a:spcAft>
              <a:tabLst>
                <a:tab pos="2700020" algn="ctr"/>
                <a:tab pos="5400040" algn="r"/>
              </a:tabLst>
            </a:pPr>
            <a:r>
              <a:rPr lang="ja-JP" altLang="en-US" sz="1050" b="1" dirty="0">
                <a:solidFill>
                  <a:srgbClr val="575757"/>
                </a:solidFill>
                <a:latin typeface="Arial" panose="020B0604020202020204" pitchFamily="34" charset="0"/>
                <a:ea typeface="Meiryo UI" panose="020B0604030504040204" pitchFamily="50" charset="-128"/>
              </a:rPr>
              <a:t>売上増加額</a:t>
            </a:r>
            <a:endParaRPr lang="ja-JP" altLang="ja-JP" sz="1050" b="1" i="0" u="none" strike="noStrike" dirty="0">
              <a:solidFill>
                <a:srgbClr val="575757"/>
              </a:solidFill>
              <a:effectLst/>
              <a:latin typeface="Arial" panose="020B0604020202020204" pitchFamily="34" charset="0"/>
              <a:ea typeface="Meiryo UI" panose="020B0604030504040204" pitchFamily="50" charset="-128"/>
            </a:endParaRPr>
          </a:p>
        </p:txBody>
      </p:sp>
      <p:grpSp>
        <p:nvGrpSpPr>
          <p:cNvPr id="36" name="グループ化 35">
            <a:extLst>
              <a:ext uri="{FF2B5EF4-FFF2-40B4-BE49-F238E27FC236}">
                <a16:creationId xmlns:a16="http://schemas.microsoft.com/office/drawing/2014/main" id="{AB35A007-A4D6-0AFA-38BC-1115F42A9D15}"/>
              </a:ext>
            </a:extLst>
          </p:cNvPr>
          <p:cNvGrpSpPr/>
          <p:nvPr/>
        </p:nvGrpSpPr>
        <p:grpSpPr>
          <a:xfrm>
            <a:off x="407364" y="3258204"/>
            <a:ext cx="1098795" cy="602053"/>
            <a:chOff x="1601914" y="2899506"/>
            <a:chExt cx="1598668" cy="602053"/>
          </a:xfrm>
        </p:grpSpPr>
        <p:sp>
          <p:nvSpPr>
            <p:cNvPr id="29" name="正方形/長方形 19">
              <a:extLst>
                <a:ext uri="{FF2B5EF4-FFF2-40B4-BE49-F238E27FC236}">
                  <a16:creationId xmlns:a16="http://schemas.microsoft.com/office/drawing/2014/main" id="{D7C93B8E-FEFD-2598-46BE-BFF440F7C339}"/>
                </a:ext>
              </a:extLst>
            </p:cNvPr>
            <p:cNvSpPr/>
            <p:nvPr/>
          </p:nvSpPr>
          <p:spPr>
            <a:xfrm>
              <a:off x="1601914" y="2899506"/>
              <a:ext cx="1598668" cy="529494"/>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en-US" altLang="ja-JP" sz="1400" i="0" u="none" strike="noStrike" dirty="0">
                  <a:solidFill>
                    <a:schemeClr val="tx1"/>
                  </a:solidFill>
                  <a:effectLst/>
                  <a:latin typeface="Arial" panose="020B0604020202020204" pitchFamily="34" charset="0"/>
                  <a:ea typeface="Meiryo UI" panose="020B0604030504040204" pitchFamily="50" charset="-128"/>
                </a:rPr>
                <a:t>5,000</a:t>
              </a:r>
              <a:endParaRPr lang="ja-JP" altLang="ja-JP" sz="1400" i="0" u="none" strike="noStrike" dirty="0">
                <a:solidFill>
                  <a:schemeClr val="tx1"/>
                </a:solidFill>
                <a:effectLst/>
                <a:latin typeface="Arial" panose="020B0604020202020204" pitchFamily="34" charset="0"/>
                <a:ea typeface="Meiryo UI" panose="020B0604030504040204" pitchFamily="50" charset="-128"/>
              </a:endParaRPr>
            </a:p>
          </p:txBody>
        </p:sp>
        <p:sp>
          <p:nvSpPr>
            <p:cNvPr id="32" name="正方形/長方形 19">
              <a:extLst>
                <a:ext uri="{FF2B5EF4-FFF2-40B4-BE49-F238E27FC236}">
                  <a16:creationId xmlns:a16="http://schemas.microsoft.com/office/drawing/2014/main" id="{AFF69634-3357-5699-8FFC-A41220800013}"/>
                </a:ext>
              </a:extLst>
            </p:cNvPr>
            <p:cNvSpPr/>
            <p:nvPr/>
          </p:nvSpPr>
          <p:spPr>
            <a:xfrm>
              <a:off x="2798293" y="3176728"/>
              <a:ext cx="231377" cy="3248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800" i="0" u="none" strike="noStrike" kern="100" dirty="0">
                  <a:solidFill>
                    <a:schemeClr val="tx1"/>
                  </a:solidFill>
                  <a:effectLst/>
                  <a:latin typeface="Meiryo UI" panose="020B0604030504040204" pitchFamily="50" charset="-128"/>
                  <a:ea typeface="Meiryo UI" panose="020B0604030504040204" pitchFamily="50" charset="-128"/>
                </a:rPr>
                <a:t>百万円</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grpSp>
      <p:sp>
        <p:nvSpPr>
          <p:cNvPr id="37" name="正方形/長方形 36">
            <a:extLst>
              <a:ext uri="{FF2B5EF4-FFF2-40B4-BE49-F238E27FC236}">
                <a16:creationId xmlns:a16="http://schemas.microsoft.com/office/drawing/2014/main" id="{226E4477-4AAE-25AA-B618-C8D5B82522F2}"/>
              </a:ext>
            </a:extLst>
          </p:cNvPr>
          <p:cNvSpPr/>
          <p:nvPr/>
        </p:nvSpPr>
        <p:spPr>
          <a:xfrm>
            <a:off x="2801165" y="2330983"/>
            <a:ext cx="6868055"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200" kern="100" dirty="0">
                <a:solidFill>
                  <a:schemeClr val="tx1"/>
                </a:solidFill>
                <a:latin typeface="Meiryo UI" panose="020B0604030504040204" pitchFamily="50" charset="-128"/>
                <a:ea typeface="Meiryo UI" panose="020B0604030504040204" pitchFamily="50" charset="-128"/>
                <a:cs typeface="Courier New" panose="02070309020205020404" pitchFamily="49" charset="0"/>
              </a:rPr>
              <a:t>補助事業の想定顧客とマーケティング戦略</a:t>
            </a:r>
            <a:endParaRPr lang="ja-JP" altLang="ja-JP"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69" name="正方形/長方形 68">
            <a:extLst>
              <a:ext uri="{FF2B5EF4-FFF2-40B4-BE49-F238E27FC236}">
                <a16:creationId xmlns:a16="http://schemas.microsoft.com/office/drawing/2014/main" id="{1D092A6F-DCFF-0ECE-17BC-9986339BFBF7}"/>
              </a:ext>
            </a:extLst>
          </p:cNvPr>
          <p:cNvSpPr/>
          <p:nvPr/>
        </p:nvSpPr>
        <p:spPr>
          <a:xfrm>
            <a:off x="261302" y="2408470"/>
            <a:ext cx="1512000" cy="0"/>
          </a:xfrm>
          <a:prstGeom prst="rect">
            <a:avLst/>
          </a:prstGeom>
          <a:solidFill>
            <a:schemeClr val="accent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08000" tIns="72000" rIns="108000" bIns="72000" numCol="1" spcCol="0" rtlCol="0" fromWordArt="0" anchor="b" anchorCtr="0" forceAA="0" compatLnSpc="1">
            <a:prstTxWarp prst="textNoShape">
              <a:avLst/>
            </a:prstTxWarp>
            <a:noAutofit/>
          </a:bodyPr>
          <a:lstStyle/>
          <a:p>
            <a:pPr algn="ctr"/>
            <a:r>
              <a:rPr lang="ja-JP" altLang="en-US"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売上増加額</a:t>
            </a:r>
            <a:endParaRPr lang="ja-JP" altLang="ja-JP" sz="12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p:txBody>
      </p:sp>
      <p:sp>
        <p:nvSpPr>
          <p:cNvPr id="6" name="二等辺三角形 5">
            <a:extLst>
              <a:ext uri="{FF2B5EF4-FFF2-40B4-BE49-F238E27FC236}">
                <a16:creationId xmlns:a16="http://schemas.microsoft.com/office/drawing/2014/main" id="{A38E9F03-7CE0-318C-EF64-C60516BAF086}"/>
              </a:ext>
            </a:extLst>
          </p:cNvPr>
          <p:cNvSpPr/>
          <p:nvPr/>
        </p:nvSpPr>
        <p:spPr>
          <a:xfrm rot="5400000">
            <a:off x="76224" y="4417415"/>
            <a:ext cx="3771841" cy="243347"/>
          </a:xfrm>
          <a:prstGeom prst="triangle">
            <a:avLst/>
          </a:prstGeom>
          <a:solidFill>
            <a:schemeClr val="bg1">
              <a:lumMod val="7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grpSp>
        <p:nvGrpSpPr>
          <p:cNvPr id="38" name="グループ化 37">
            <a:extLst>
              <a:ext uri="{FF2B5EF4-FFF2-40B4-BE49-F238E27FC236}">
                <a16:creationId xmlns:a16="http://schemas.microsoft.com/office/drawing/2014/main" id="{04FF5C65-E72F-F9F1-08F8-81B75D991B1F}"/>
              </a:ext>
            </a:extLst>
          </p:cNvPr>
          <p:cNvGrpSpPr/>
          <p:nvPr/>
        </p:nvGrpSpPr>
        <p:grpSpPr>
          <a:xfrm>
            <a:off x="396211" y="4539089"/>
            <a:ext cx="1118890" cy="602053"/>
            <a:chOff x="1601914" y="2899506"/>
            <a:chExt cx="1598668" cy="602053"/>
          </a:xfrm>
        </p:grpSpPr>
        <p:sp>
          <p:nvSpPr>
            <p:cNvPr id="39" name="正方形/長方形 19">
              <a:extLst>
                <a:ext uri="{FF2B5EF4-FFF2-40B4-BE49-F238E27FC236}">
                  <a16:creationId xmlns:a16="http://schemas.microsoft.com/office/drawing/2014/main" id="{8B0602CB-6862-2D5B-97DD-FC3684DF120F}"/>
                </a:ext>
              </a:extLst>
            </p:cNvPr>
            <p:cNvSpPr/>
            <p:nvPr/>
          </p:nvSpPr>
          <p:spPr>
            <a:xfrm>
              <a:off x="1601914" y="2899506"/>
              <a:ext cx="1598668" cy="529494"/>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en-US" altLang="ja-JP" sz="1400" i="0" u="none" strike="noStrike" dirty="0">
                  <a:solidFill>
                    <a:schemeClr val="tx1"/>
                  </a:solidFill>
                  <a:effectLst/>
                  <a:latin typeface="Arial" panose="020B0604020202020204" pitchFamily="34" charset="0"/>
                  <a:ea typeface="Meiryo UI" panose="020B0604030504040204" pitchFamily="50" charset="-128"/>
                </a:rPr>
                <a:t>7,000</a:t>
              </a:r>
              <a:endParaRPr lang="ja-JP" altLang="ja-JP" sz="1400" i="0" u="none" strike="noStrike" dirty="0">
                <a:solidFill>
                  <a:schemeClr val="tx1"/>
                </a:solidFill>
                <a:effectLst/>
                <a:latin typeface="Arial" panose="020B0604020202020204" pitchFamily="34" charset="0"/>
                <a:ea typeface="Meiryo UI" panose="020B0604030504040204" pitchFamily="50" charset="-128"/>
              </a:endParaRPr>
            </a:p>
          </p:txBody>
        </p:sp>
        <p:sp>
          <p:nvSpPr>
            <p:cNvPr id="40" name="正方形/長方形 19">
              <a:extLst>
                <a:ext uri="{FF2B5EF4-FFF2-40B4-BE49-F238E27FC236}">
                  <a16:creationId xmlns:a16="http://schemas.microsoft.com/office/drawing/2014/main" id="{46113FB4-7B45-1CB4-0817-C86C718856E1}"/>
                </a:ext>
              </a:extLst>
            </p:cNvPr>
            <p:cNvSpPr/>
            <p:nvPr/>
          </p:nvSpPr>
          <p:spPr>
            <a:xfrm>
              <a:off x="2798293" y="3176728"/>
              <a:ext cx="231377" cy="3248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800" i="0" u="none" strike="noStrike" kern="100" dirty="0">
                  <a:solidFill>
                    <a:schemeClr val="tx1"/>
                  </a:solidFill>
                  <a:effectLst/>
                  <a:latin typeface="Meiryo UI" panose="020B0604030504040204" pitchFamily="50" charset="-128"/>
                  <a:ea typeface="Meiryo UI" panose="020B0604030504040204" pitchFamily="50" charset="-128"/>
                </a:rPr>
                <a:t>百万円</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grpSp>
      <p:grpSp>
        <p:nvGrpSpPr>
          <p:cNvPr id="41" name="グループ化 40">
            <a:extLst>
              <a:ext uri="{FF2B5EF4-FFF2-40B4-BE49-F238E27FC236}">
                <a16:creationId xmlns:a16="http://schemas.microsoft.com/office/drawing/2014/main" id="{17753DAB-C04F-6FF9-B05B-27A53578ACF5}"/>
              </a:ext>
            </a:extLst>
          </p:cNvPr>
          <p:cNvGrpSpPr/>
          <p:nvPr/>
        </p:nvGrpSpPr>
        <p:grpSpPr>
          <a:xfrm>
            <a:off x="407364" y="5900976"/>
            <a:ext cx="1098795" cy="602053"/>
            <a:chOff x="1601914" y="2899506"/>
            <a:chExt cx="1598668" cy="602053"/>
          </a:xfrm>
        </p:grpSpPr>
        <p:sp>
          <p:nvSpPr>
            <p:cNvPr id="42" name="正方形/長方形 19">
              <a:extLst>
                <a:ext uri="{FF2B5EF4-FFF2-40B4-BE49-F238E27FC236}">
                  <a16:creationId xmlns:a16="http://schemas.microsoft.com/office/drawing/2014/main" id="{5B9D1D3C-FA31-BC80-DA6E-278A3CBFEEE8}"/>
                </a:ext>
              </a:extLst>
            </p:cNvPr>
            <p:cNvSpPr/>
            <p:nvPr/>
          </p:nvSpPr>
          <p:spPr>
            <a:xfrm>
              <a:off x="1601914" y="2899506"/>
              <a:ext cx="1598668" cy="529494"/>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lang="en-US" altLang="ja-JP" sz="1400" dirty="0">
                  <a:solidFill>
                    <a:schemeClr val="tx1"/>
                  </a:solidFill>
                  <a:latin typeface="Arial" panose="020B0604020202020204" pitchFamily="34" charset="0"/>
                  <a:ea typeface="Meiryo UI" panose="020B0604030504040204" pitchFamily="50" charset="-128"/>
                </a:rPr>
                <a:t>2</a:t>
              </a:r>
              <a:r>
                <a:rPr lang="en-US" altLang="ja-JP" sz="1400" i="0" u="none" strike="noStrike" dirty="0">
                  <a:solidFill>
                    <a:schemeClr val="tx1"/>
                  </a:solidFill>
                  <a:effectLst/>
                  <a:latin typeface="Arial" panose="020B0604020202020204" pitchFamily="34" charset="0"/>
                  <a:ea typeface="Meiryo UI" panose="020B0604030504040204" pitchFamily="50" charset="-128"/>
                </a:rPr>
                <a:t>,000</a:t>
              </a:r>
              <a:endParaRPr lang="ja-JP" altLang="ja-JP" sz="1400" i="0" u="none" strike="noStrike" dirty="0">
                <a:solidFill>
                  <a:schemeClr val="tx1"/>
                </a:solidFill>
                <a:effectLst/>
                <a:latin typeface="Arial" panose="020B0604020202020204" pitchFamily="34" charset="0"/>
                <a:ea typeface="Meiryo UI" panose="020B0604030504040204" pitchFamily="50" charset="-128"/>
              </a:endParaRPr>
            </a:p>
          </p:txBody>
        </p:sp>
        <p:sp>
          <p:nvSpPr>
            <p:cNvPr id="43" name="正方形/長方形 19">
              <a:extLst>
                <a:ext uri="{FF2B5EF4-FFF2-40B4-BE49-F238E27FC236}">
                  <a16:creationId xmlns:a16="http://schemas.microsoft.com/office/drawing/2014/main" id="{A1399FDC-4645-9DB5-60E7-296A1E9C1DFD}"/>
                </a:ext>
              </a:extLst>
            </p:cNvPr>
            <p:cNvSpPr/>
            <p:nvPr/>
          </p:nvSpPr>
          <p:spPr>
            <a:xfrm>
              <a:off x="2798293" y="3176728"/>
              <a:ext cx="231377" cy="3248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R="45720" algn="ctr" rtl="0" eaLnBrk="1" fontAlgn="ctr" latinLnBrk="0" hangingPunct="1">
                <a:spcBef>
                  <a:spcPts val="0"/>
                </a:spcBef>
                <a:spcAft>
                  <a:spcPts val="0"/>
                </a:spcAft>
                <a:tabLst>
                  <a:tab pos="2700020" algn="ctr"/>
                  <a:tab pos="5400040" algn="r"/>
                </a:tabLst>
              </a:pPr>
              <a:r>
                <a:rPr kumimoji="1" lang="ja-JP" altLang="en-US" sz="800" i="0" u="none" strike="noStrike" kern="100" dirty="0">
                  <a:solidFill>
                    <a:schemeClr val="tx1"/>
                  </a:solidFill>
                  <a:effectLst/>
                  <a:latin typeface="Meiryo UI" panose="020B0604030504040204" pitchFamily="50" charset="-128"/>
                  <a:ea typeface="Meiryo UI" panose="020B0604030504040204" pitchFamily="50" charset="-128"/>
                </a:rPr>
                <a:t>百万円</a:t>
              </a:r>
              <a:endParaRPr lang="ja-JP" altLang="ja-JP" sz="800" i="0" u="none" strike="noStrike" dirty="0">
                <a:solidFill>
                  <a:schemeClr val="tx1"/>
                </a:solidFill>
                <a:effectLst/>
                <a:latin typeface="Arial" panose="020B0604020202020204" pitchFamily="34" charset="0"/>
                <a:ea typeface="Meiryo UI" panose="020B0604030504040204" pitchFamily="50" charset="-128"/>
              </a:endParaRPr>
            </a:p>
          </p:txBody>
        </p:sp>
      </p:grpSp>
      <p:sp>
        <p:nvSpPr>
          <p:cNvPr id="8" name="正方形/長方形 7">
            <a:extLst>
              <a:ext uri="{FF2B5EF4-FFF2-40B4-BE49-F238E27FC236}">
                <a16:creationId xmlns:a16="http://schemas.microsoft.com/office/drawing/2014/main" id="{01D1F44C-722A-DD15-A2D8-63DB60757112}"/>
              </a:ext>
            </a:extLst>
          </p:cNvPr>
          <p:cNvSpPr/>
          <p:nvPr/>
        </p:nvSpPr>
        <p:spPr>
          <a:xfrm>
            <a:off x="4253265" y="2553987"/>
            <a:ext cx="844211" cy="30205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600" b="1" dirty="0">
                <a:solidFill>
                  <a:srgbClr val="575757"/>
                </a:solidFill>
                <a:latin typeface="Meiryo UI" panose="020B0604030504040204" pitchFamily="50" charset="-128"/>
                <a:ea typeface="Meiryo UI" panose="020B0604030504040204" pitchFamily="50" charset="-128"/>
              </a:rPr>
              <a:t>商品</a:t>
            </a:r>
            <a:r>
              <a:rPr kumimoji="1" lang="ja-JP" altLang="en-US" sz="1200" b="1" dirty="0">
                <a:solidFill>
                  <a:srgbClr val="575757"/>
                </a:solidFill>
                <a:latin typeface="Meiryo UI" panose="020B0604030504040204" pitchFamily="50" charset="-128"/>
                <a:ea typeface="Meiryo UI" panose="020B0604030504040204" pitchFamily="50" charset="-128"/>
              </a:rPr>
              <a:t>戦略</a:t>
            </a:r>
          </a:p>
        </p:txBody>
      </p:sp>
      <p:sp>
        <p:nvSpPr>
          <p:cNvPr id="13" name="正方形/長方形 12">
            <a:extLst>
              <a:ext uri="{FF2B5EF4-FFF2-40B4-BE49-F238E27FC236}">
                <a16:creationId xmlns:a16="http://schemas.microsoft.com/office/drawing/2014/main" id="{EF88F056-9112-0C80-F6C5-1D9C3FD12CA8}"/>
              </a:ext>
            </a:extLst>
          </p:cNvPr>
          <p:cNvSpPr/>
          <p:nvPr/>
        </p:nvSpPr>
        <p:spPr>
          <a:xfrm>
            <a:off x="4253265" y="4623749"/>
            <a:ext cx="844211" cy="30205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600" b="1" dirty="0">
                <a:solidFill>
                  <a:srgbClr val="575757"/>
                </a:solidFill>
                <a:latin typeface="Meiryo UI" panose="020B0604030504040204" pitchFamily="50" charset="-128"/>
                <a:ea typeface="Meiryo UI" panose="020B0604030504040204" pitchFamily="50" charset="-128"/>
              </a:rPr>
              <a:t>流通</a:t>
            </a:r>
            <a:r>
              <a:rPr kumimoji="1" lang="ja-JP" altLang="en-US" sz="1200" b="1" dirty="0">
                <a:solidFill>
                  <a:srgbClr val="575757"/>
                </a:solidFill>
                <a:latin typeface="Meiryo UI" panose="020B0604030504040204" pitchFamily="50" charset="-128"/>
                <a:ea typeface="Meiryo UI" panose="020B0604030504040204" pitchFamily="50" charset="-128"/>
              </a:rPr>
              <a:t>戦略</a:t>
            </a:r>
          </a:p>
        </p:txBody>
      </p:sp>
      <p:sp>
        <p:nvSpPr>
          <p:cNvPr id="14" name="正方形/長方形 13">
            <a:extLst>
              <a:ext uri="{FF2B5EF4-FFF2-40B4-BE49-F238E27FC236}">
                <a16:creationId xmlns:a16="http://schemas.microsoft.com/office/drawing/2014/main" id="{6DAA6E81-41A7-24E7-782F-91C35C26C8DD}"/>
              </a:ext>
            </a:extLst>
          </p:cNvPr>
          <p:cNvSpPr/>
          <p:nvPr/>
        </p:nvSpPr>
        <p:spPr>
          <a:xfrm>
            <a:off x="7087715" y="2553987"/>
            <a:ext cx="844211" cy="30205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600" b="1" dirty="0">
                <a:solidFill>
                  <a:srgbClr val="575757"/>
                </a:solidFill>
                <a:latin typeface="Meiryo UI" panose="020B0604030504040204" pitchFamily="50" charset="-128"/>
                <a:ea typeface="Meiryo UI" panose="020B0604030504040204" pitchFamily="50" charset="-128"/>
              </a:rPr>
              <a:t>価格</a:t>
            </a:r>
            <a:r>
              <a:rPr kumimoji="1" lang="ja-JP" altLang="en-US" sz="1200" b="1" dirty="0">
                <a:solidFill>
                  <a:srgbClr val="575757"/>
                </a:solidFill>
                <a:latin typeface="Meiryo UI" panose="020B0604030504040204" pitchFamily="50" charset="-128"/>
                <a:ea typeface="Meiryo UI" panose="020B0604030504040204" pitchFamily="50" charset="-128"/>
              </a:rPr>
              <a:t>戦略</a:t>
            </a:r>
          </a:p>
        </p:txBody>
      </p:sp>
      <p:sp>
        <p:nvSpPr>
          <p:cNvPr id="15" name="正方形/長方形 14">
            <a:extLst>
              <a:ext uri="{FF2B5EF4-FFF2-40B4-BE49-F238E27FC236}">
                <a16:creationId xmlns:a16="http://schemas.microsoft.com/office/drawing/2014/main" id="{A650FC83-300E-4C26-80EE-A07EF830C5C5}"/>
              </a:ext>
            </a:extLst>
          </p:cNvPr>
          <p:cNvSpPr/>
          <p:nvPr/>
        </p:nvSpPr>
        <p:spPr>
          <a:xfrm>
            <a:off x="7099449" y="4623749"/>
            <a:ext cx="844211" cy="302052"/>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600" b="1" dirty="0">
                <a:solidFill>
                  <a:srgbClr val="575757"/>
                </a:solidFill>
                <a:latin typeface="Meiryo UI" panose="020B0604030504040204" pitchFamily="50" charset="-128"/>
                <a:ea typeface="Meiryo UI" panose="020B0604030504040204" pitchFamily="50" charset="-128"/>
              </a:rPr>
              <a:t>販売</a:t>
            </a:r>
            <a:r>
              <a:rPr kumimoji="1" lang="ja-JP" altLang="en-US" sz="1200" b="1" dirty="0">
                <a:solidFill>
                  <a:srgbClr val="575757"/>
                </a:solidFill>
                <a:latin typeface="Meiryo UI" panose="020B0604030504040204" pitchFamily="50" charset="-128"/>
                <a:ea typeface="Meiryo UI" panose="020B0604030504040204" pitchFamily="50" charset="-128"/>
              </a:rPr>
              <a:t>戦略</a:t>
            </a:r>
          </a:p>
        </p:txBody>
      </p:sp>
      <p:sp>
        <p:nvSpPr>
          <p:cNvPr id="16" name="正方形/長方形 15">
            <a:extLst>
              <a:ext uri="{FF2B5EF4-FFF2-40B4-BE49-F238E27FC236}">
                <a16:creationId xmlns:a16="http://schemas.microsoft.com/office/drawing/2014/main" id="{B2BBF4C3-B93D-6F73-8D32-89E63E3B1E05}"/>
              </a:ext>
            </a:extLst>
          </p:cNvPr>
          <p:cNvSpPr/>
          <p:nvPr/>
        </p:nvSpPr>
        <p:spPr>
          <a:xfrm>
            <a:off x="4253265" y="2851858"/>
            <a:ext cx="2714450" cy="1697280"/>
          </a:xfrm>
          <a:prstGeom prst="rect">
            <a:avLst/>
          </a:prstGeom>
          <a:solidFill>
            <a:schemeClr val="bg1"/>
          </a:solid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t"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顧客・マーケットの求めている商品（機能、品質、ブランドイメージ等）と、補助事業で提供する商品・サービスの顧客への訴求ポイント</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E5E95FF-7A9F-6F6C-EB35-5D41D145E081}"/>
              </a:ext>
            </a:extLst>
          </p:cNvPr>
          <p:cNvSpPr/>
          <p:nvPr/>
        </p:nvSpPr>
        <p:spPr>
          <a:xfrm>
            <a:off x="4253265" y="4921620"/>
            <a:ext cx="2714450" cy="1697280"/>
          </a:xfrm>
          <a:prstGeom prst="rect">
            <a:avLst/>
          </a:prstGeom>
          <a:solidFill>
            <a:schemeClr val="bg1"/>
          </a:solid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288000" rIns="72000" bIns="37148" numCol="1" spcCol="0" rtlCol="0" fromWordArt="0" anchor="t"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顧客・マーケットに商品・サービスを届けるために使用する手段・経路</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C52DCC77-7036-E2EE-AF73-2FC89E778AFC}"/>
              </a:ext>
            </a:extLst>
          </p:cNvPr>
          <p:cNvSpPr/>
          <p:nvPr/>
        </p:nvSpPr>
        <p:spPr>
          <a:xfrm>
            <a:off x="7089361" y="2851858"/>
            <a:ext cx="2714450" cy="1697280"/>
          </a:xfrm>
          <a:prstGeom prst="rect">
            <a:avLst/>
          </a:prstGeom>
          <a:solidFill>
            <a:schemeClr val="bg1"/>
          </a:solid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t"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商品・サービスの価格設定と、その設定の根拠となる市場ニーズ</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（高価格帯商品が求められているアンケート調査の結果等）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171B3B2A-FAC3-3FA3-D6AF-AC47AB10A05A}"/>
              </a:ext>
            </a:extLst>
          </p:cNvPr>
          <p:cNvSpPr/>
          <p:nvPr/>
        </p:nvSpPr>
        <p:spPr>
          <a:xfrm>
            <a:off x="7089361" y="4921620"/>
            <a:ext cx="2714450" cy="1697280"/>
          </a:xfrm>
          <a:prstGeom prst="rect">
            <a:avLst/>
          </a:prstGeom>
          <a:solidFill>
            <a:schemeClr val="bg1"/>
          </a:solidFill>
          <a:ln w="9525" cap="rnd" cmpd="sng" algn="ctr">
            <a:solidFill>
              <a:schemeClr val="bg1">
                <a:lumMod val="7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288000" rIns="72000" bIns="37148" numCol="1" spcCol="0" rtlCol="0" fromWordArt="0" anchor="t"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顧客・マーケットからの認知度を高め、訴求ポイントやコンセプトを伝えるために実施想定の手法等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7230DD0A-5AB2-90C1-8671-CF2598F6CDA4}"/>
              </a:ext>
            </a:extLst>
          </p:cNvPr>
          <p:cNvSpPr/>
          <p:nvPr/>
        </p:nvSpPr>
        <p:spPr>
          <a:xfrm>
            <a:off x="2335856" y="2712507"/>
            <a:ext cx="1795763" cy="3906391"/>
          </a:xfrm>
          <a:prstGeom prst="roundRect">
            <a:avLst/>
          </a:prstGeom>
          <a:solidFill>
            <a:schemeClr val="accent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想定されるマーケットとその市場規模</a:t>
            </a:r>
            <a:endParaRPr kumimoji="1" lang="en-US" altLang="ja-JP" sz="1200" dirty="0">
              <a:solidFill>
                <a:srgbClr val="575757"/>
              </a:solidFill>
              <a:latin typeface="Meiryo UI" panose="020B0604030504040204" pitchFamily="50" charset="-128"/>
              <a:ea typeface="Meiryo UI" panose="020B0604030504040204" pitchFamily="50" charset="-128"/>
            </a:endParaRPr>
          </a:p>
          <a:p>
            <a:pPr marL="171450" indent="-171450" defTabSz="742950">
              <a:buFont typeface="Wingdings" panose="05000000000000000000" pitchFamily="2" charset="2"/>
              <a:buChar char="n"/>
            </a:pPr>
            <a:r>
              <a:rPr kumimoji="1" lang="ja-JP" altLang="en-US" sz="1200" dirty="0">
                <a:solidFill>
                  <a:srgbClr val="575757"/>
                </a:solidFill>
                <a:latin typeface="Meiryo UI" panose="020B0604030504040204" pitchFamily="50" charset="-128"/>
                <a:ea typeface="Meiryo UI" panose="020B0604030504040204" pitchFamily="50" charset="-128"/>
              </a:rPr>
              <a:t>買い手の属性</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a:t>
            </a:r>
            <a:r>
              <a:rPr kumimoji="1" lang="en-US" altLang="ja-JP" sz="1200" dirty="0" err="1">
                <a:solidFill>
                  <a:srgbClr val="575757"/>
                </a:solidFill>
                <a:latin typeface="Meiryo UI" panose="020B0604030504040204" pitchFamily="50" charset="-128"/>
                <a:ea typeface="Meiryo UI" panose="020B0604030504040204" pitchFamily="50" charset="-128"/>
              </a:rPr>
              <a:t>toB</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en-US" altLang="ja-JP" sz="1200" dirty="0" err="1">
                <a:solidFill>
                  <a:srgbClr val="575757"/>
                </a:solidFill>
                <a:latin typeface="Meiryo UI" panose="020B0604030504040204" pitchFamily="50" charset="-128"/>
                <a:ea typeface="Meiryo UI" panose="020B0604030504040204" pitchFamily="50" charset="-128"/>
              </a:rPr>
              <a:t>toC</a:t>
            </a:r>
            <a:r>
              <a:rPr kumimoji="1" lang="ja-JP" altLang="en-US" sz="1200" dirty="0">
                <a:solidFill>
                  <a:srgbClr val="575757"/>
                </a:solidFill>
                <a:latin typeface="Meiryo UI" panose="020B0604030504040204" pitchFamily="50" charset="-128"/>
                <a:ea typeface="Meiryo UI" panose="020B0604030504040204" pitchFamily="50" charset="-128"/>
              </a:rPr>
              <a:t>、既存</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新規、等）</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sp>
        <p:nvSpPr>
          <p:cNvPr id="24" name="四角形: 角を丸くする 23">
            <a:extLst>
              <a:ext uri="{FF2B5EF4-FFF2-40B4-BE49-F238E27FC236}">
                <a16:creationId xmlns:a16="http://schemas.microsoft.com/office/drawing/2014/main" id="{AC85F182-8145-C212-B8A8-B341D047CE9B}"/>
              </a:ext>
            </a:extLst>
          </p:cNvPr>
          <p:cNvSpPr/>
          <p:nvPr/>
        </p:nvSpPr>
        <p:spPr>
          <a:xfrm>
            <a:off x="2453327" y="2553986"/>
            <a:ext cx="1575749" cy="574669"/>
          </a:xfrm>
          <a:prstGeom prst="roundRect">
            <a:avLst/>
          </a:prstGeom>
          <a:solidFill>
            <a:schemeClr val="accent4">
              <a:lumMod val="40000"/>
              <a:lumOff val="6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600" b="1" dirty="0">
                <a:solidFill>
                  <a:srgbClr val="575757"/>
                </a:solidFill>
                <a:latin typeface="Meiryo UI" panose="020B0604030504040204" pitchFamily="50" charset="-128"/>
                <a:ea typeface="Meiryo UI" panose="020B0604030504040204" pitchFamily="50" charset="-128"/>
              </a:rPr>
              <a:t>想定される</a:t>
            </a:r>
            <a:br>
              <a:rPr kumimoji="1" lang="en-US" altLang="ja-JP" sz="1600" b="1" dirty="0">
                <a:solidFill>
                  <a:srgbClr val="575757"/>
                </a:solidFill>
                <a:latin typeface="Meiryo UI" panose="020B0604030504040204" pitchFamily="50" charset="-128"/>
                <a:ea typeface="Meiryo UI" panose="020B0604030504040204" pitchFamily="50" charset="-128"/>
              </a:rPr>
            </a:br>
            <a:r>
              <a:rPr kumimoji="1" lang="ja-JP" altLang="en-US" sz="1600" b="1" dirty="0">
                <a:solidFill>
                  <a:srgbClr val="575757"/>
                </a:solidFill>
                <a:latin typeface="Meiryo UI" panose="020B0604030504040204" pitchFamily="50" charset="-128"/>
                <a:ea typeface="Meiryo UI" panose="020B0604030504040204" pitchFamily="50" charset="-128"/>
              </a:rPr>
              <a:t>マーケット・顧客</a:t>
            </a:r>
            <a:endParaRPr kumimoji="1" lang="en-US" altLang="ja-JP" sz="1600" b="1" dirty="0">
              <a:solidFill>
                <a:srgbClr val="575757"/>
              </a:solidFill>
              <a:latin typeface="Meiryo UI" panose="020B0604030504040204" pitchFamily="50" charset="-128"/>
              <a:ea typeface="Meiryo UI" panose="020B0604030504040204" pitchFamily="50" charset="-128"/>
            </a:endParaRPr>
          </a:p>
        </p:txBody>
      </p:sp>
      <p:sp>
        <p:nvSpPr>
          <p:cNvPr id="48" name="吹き出し: 四角形 47">
            <a:extLst>
              <a:ext uri="{FF2B5EF4-FFF2-40B4-BE49-F238E27FC236}">
                <a16:creationId xmlns:a16="http://schemas.microsoft.com/office/drawing/2014/main" id="{4957D7D5-589C-B946-9BB9-70BDB7D35264}"/>
              </a:ext>
            </a:extLst>
          </p:cNvPr>
          <p:cNvSpPr/>
          <p:nvPr/>
        </p:nvSpPr>
        <p:spPr>
          <a:xfrm>
            <a:off x="2575941" y="5827387"/>
            <a:ext cx="1616501" cy="917530"/>
          </a:xfrm>
          <a:prstGeom prst="wedgeRectCallout">
            <a:avLst>
              <a:gd name="adj1" fmla="val -20319"/>
              <a:gd name="adj2" fmla="val -74850"/>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記載にあたる留意事項</a:t>
            </a:r>
            <a:r>
              <a:rPr kumimoji="1" lang="en-US" altLang="ja-JP" sz="900" dirty="0">
                <a:solidFill>
                  <a:srgbClr val="575757"/>
                </a:solidFill>
                <a:latin typeface="Meiryo UI" panose="020B0604030504040204" pitchFamily="50" charset="-128"/>
                <a:ea typeface="Meiryo UI" panose="020B0604030504040204" pitchFamily="50" charset="-128"/>
              </a:rPr>
              <a:t>】</a:t>
            </a:r>
          </a:p>
          <a:p>
            <a:pPr defTabSz="742950"/>
            <a:r>
              <a:rPr kumimoji="1" lang="ja-JP" altLang="en-US" sz="900" dirty="0">
                <a:solidFill>
                  <a:srgbClr val="575757"/>
                </a:solidFill>
                <a:latin typeface="Meiryo UI" panose="020B0604030504040204" pitchFamily="50" charset="-128"/>
                <a:ea typeface="Meiryo UI" panose="020B0604030504040204" pitchFamily="50" charset="-128"/>
              </a:rPr>
              <a:t>補助事業の実施によって増加する売上高を明記してください。また、その増加要因として、想定顧客とマーケティング戦略を記載してください。</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183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8248871-809D-0290-96DD-AE9A8DA3D96C}"/>
              </a:ext>
            </a:extLst>
          </p:cNvPr>
          <p:cNvPicPr>
            <a:picLocks noChangeAspect="1"/>
          </p:cNvPicPr>
          <p:nvPr/>
        </p:nvPicPr>
        <p:blipFill>
          <a:blip r:embed="rId3"/>
          <a:stretch>
            <a:fillRect/>
          </a:stretch>
        </p:blipFill>
        <p:spPr>
          <a:xfrm>
            <a:off x="393776" y="894555"/>
            <a:ext cx="8766808" cy="4535817"/>
          </a:xfrm>
          <a:prstGeom prst="rect">
            <a:avLst/>
          </a:prstGeom>
          <a:ln>
            <a:solidFill>
              <a:schemeClr val="bg1">
                <a:lumMod val="65000"/>
              </a:schemeClr>
            </a:solidFill>
          </a:ln>
        </p:spPr>
      </p:pic>
      <p:sp>
        <p:nvSpPr>
          <p:cNvPr id="13" name="テキスト ボックス 12">
            <a:extLst>
              <a:ext uri="{FF2B5EF4-FFF2-40B4-BE49-F238E27FC236}">
                <a16:creationId xmlns:a16="http://schemas.microsoft.com/office/drawing/2014/main" id="{99AE9CC8-2A85-5C92-B1EB-7E02921DF295}"/>
              </a:ext>
            </a:extLst>
          </p:cNvPr>
          <p:cNvSpPr txBox="1"/>
          <p:nvPr/>
        </p:nvSpPr>
        <p:spPr>
          <a:xfrm>
            <a:off x="393776" y="6021814"/>
            <a:ext cx="9015960" cy="2281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r"/>
            <a:r>
              <a:rPr kumimoji="1" lang="ja-JP" altLang="en-US" sz="1600" dirty="0">
                <a:solidFill>
                  <a:srgbClr val="000000"/>
                </a:solidFill>
                <a:latin typeface="Meiryo UI" panose="020B0604030504040204" pitchFamily="50" charset="-128"/>
                <a:ea typeface="Meiryo UI" panose="020B0604030504040204" pitchFamily="50" charset="-128"/>
              </a:rPr>
              <a:t>代表者名：</a:t>
            </a:r>
            <a:r>
              <a:rPr kumimoji="1" lang="en-US" altLang="ja-JP" sz="1600" u="sng" dirty="0">
                <a:solidFill>
                  <a:srgbClr val="000000"/>
                </a:solidFill>
                <a:latin typeface="Meiryo UI" panose="020B0604030504040204" pitchFamily="50" charset="-128"/>
                <a:ea typeface="Meiryo UI" panose="020B0604030504040204" pitchFamily="50" charset="-128"/>
              </a:rPr>
              <a:t>XXXX</a:t>
            </a:r>
            <a:r>
              <a:rPr kumimoji="1" lang="ja-JP" altLang="en-US" sz="1600" u="sng" dirty="0">
                <a:solidFill>
                  <a:srgbClr val="000000"/>
                </a:solidFill>
                <a:latin typeface="Meiryo UI" panose="020B0604030504040204" pitchFamily="50" charset="-128"/>
                <a:ea typeface="Meiryo UI" panose="020B0604030504040204" pitchFamily="50" charset="-128"/>
              </a:rPr>
              <a:t> </a:t>
            </a:r>
            <a:r>
              <a:rPr kumimoji="1" lang="en-US" altLang="ja-JP" sz="1600" u="sng" dirty="0">
                <a:solidFill>
                  <a:srgbClr val="000000"/>
                </a:solidFill>
                <a:latin typeface="Meiryo UI" panose="020B0604030504040204" pitchFamily="50" charset="-128"/>
                <a:ea typeface="Meiryo UI" panose="020B0604030504040204" pitchFamily="50" charset="-128"/>
              </a:rPr>
              <a:t>XXXX</a:t>
            </a:r>
            <a:endParaRPr lang="ja-JP" altLang="ja-JP" sz="1600" u="sng" dirty="0"/>
          </a:p>
        </p:txBody>
      </p:sp>
      <p:pic>
        <p:nvPicPr>
          <p:cNvPr id="19" name="図 18">
            <a:extLst>
              <a:ext uri="{FF2B5EF4-FFF2-40B4-BE49-F238E27FC236}">
                <a16:creationId xmlns:a16="http://schemas.microsoft.com/office/drawing/2014/main" id="{F3DC23F8-7BA7-4BA0-0F48-7ADD2868C399}"/>
              </a:ext>
            </a:extLst>
          </p:cNvPr>
          <p:cNvPicPr>
            <a:picLocks noChangeAspect="1"/>
          </p:cNvPicPr>
          <p:nvPr/>
        </p:nvPicPr>
        <p:blipFill>
          <a:blip r:embed="rId4"/>
          <a:stretch>
            <a:fillRect/>
          </a:stretch>
        </p:blipFill>
        <p:spPr>
          <a:xfrm>
            <a:off x="417184" y="5530591"/>
            <a:ext cx="9071634" cy="432854"/>
          </a:xfrm>
          <a:prstGeom prst="rect">
            <a:avLst/>
          </a:prstGeom>
        </p:spPr>
      </p:pic>
      <p:sp>
        <p:nvSpPr>
          <p:cNvPr id="14" name="吹き出し: 角を丸めた四角形 13">
            <a:extLst>
              <a:ext uri="{FF2B5EF4-FFF2-40B4-BE49-F238E27FC236}">
                <a16:creationId xmlns:a16="http://schemas.microsoft.com/office/drawing/2014/main" id="{C68B5D89-7C01-032F-0141-1E44C7681969}"/>
              </a:ext>
            </a:extLst>
          </p:cNvPr>
          <p:cNvSpPr/>
          <p:nvPr/>
        </p:nvSpPr>
        <p:spPr>
          <a:xfrm>
            <a:off x="7287559" y="5321936"/>
            <a:ext cx="1809755" cy="480229"/>
          </a:xfrm>
          <a:prstGeom prst="wedgeRoundRectCallout">
            <a:avLst>
              <a:gd name="adj1" fmla="val 10634"/>
              <a:gd name="adj2" fmla="val 91630"/>
              <a:gd name="adj3" fmla="val 16667"/>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000" dirty="0">
                <a:solidFill>
                  <a:srgbClr val="575757"/>
                </a:solidFill>
                <a:latin typeface="Meiryo UI" panose="020B0604030504040204" pitchFamily="50" charset="-128"/>
                <a:ea typeface="Meiryo UI" panose="020B0604030504040204" pitchFamily="50" charset="-128"/>
              </a:rPr>
              <a:t>代表者名を記載ください</a:t>
            </a:r>
          </a:p>
        </p:txBody>
      </p:sp>
      <p:graphicFrame>
        <p:nvGraphicFramePr>
          <p:cNvPr id="3" name="think-cell data - do not delete" hidden="1">
            <a:extLst>
              <a:ext uri="{FF2B5EF4-FFF2-40B4-BE49-F238E27FC236}">
                <a16:creationId xmlns:a16="http://schemas.microsoft.com/office/drawing/2014/main" id="{15A469CB-86BD-8814-E654-00B2A1C60A06}"/>
              </a:ext>
            </a:extLst>
          </p:cNvPr>
          <p:cNvGraphicFramePr>
            <a:graphicFrameLocks noChangeAspect="1"/>
          </p:cNvGraphicFramePr>
          <p:nvPr>
            <p:custDataLst>
              <p:tags r:id="rId1"/>
            </p:custDataLst>
            <p:extLst>
              <p:ext uri="{D42A27DB-BD31-4B8C-83A1-F6EECF244321}">
                <p14:modId xmlns:p14="http://schemas.microsoft.com/office/powerpoint/2010/main" val="1540925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6" progId="TCLayout.ActiveDocument.1">
                  <p:embed/>
                </p:oleObj>
              </mc:Choice>
              <mc:Fallback>
                <p:oleObj name="think-cell スライド" r:id="rId5" imgW="395" imgH="396" progId="TCLayout.ActiveDocument.1">
                  <p:embed/>
                  <p:pic>
                    <p:nvPicPr>
                      <p:cNvPr id="3" name="think-cell data - do not delete" hidden="1">
                        <a:extLst>
                          <a:ext uri="{FF2B5EF4-FFF2-40B4-BE49-F238E27FC236}">
                            <a16:creationId xmlns:a16="http://schemas.microsoft.com/office/drawing/2014/main" id="{15A469CB-86BD-8814-E654-00B2A1C60A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タイトル 3">
            <a:extLst>
              <a:ext uri="{FF2B5EF4-FFF2-40B4-BE49-F238E27FC236}">
                <a16:creationId xmlns:a16="http://schemas.microsoft.com/office/drawing/2014/main" id="{D8277C15-D8F0-EF16-D76D-18F41C416DEE}"/>
              </a:ext>
            </a:extLst>
          </p:cNvPr>
          <p:cNvSpPr>
            <a:spLocks noGrp="1"/>
          </p:cNvSpPr>
          <p:nvPr>
            <p:ph type="title"/>
          </p:nvPr>
        </p:nvSpPr>
        <p:spPr>
          <a:xfrm>
            <a:off x="512291" y="196843"/>
            <a:ext cx="8883347" cy="249299"/>
          </a:xfrm>
        </p:spPr>
        <p:txBody>
          <a:bodyPr vert="horz"/>
          <a:lstStyle/>
          <a:p>
            <a:r>
              <a:rPr kumimoji="1" lang="ja-JP" altLang="en-US" sz="1800" b="1" dirty="0"/>
              <a:t>誓約事項</a:t>
            </a:r>
            <a:endParaRPr lang="ja-JP" altLang="en-US" sz="1800" b="1" dirty="0"/>
          </a:p>
        </p:txBody>
      </p:sp>
    </p:spTree>
    <p:extLst>
      <p:ext uri="{BB962C8B-B14F-4D97-AF65-F5344CB8AC3E}">
        <p14:creationId xmlns:p14="http://schemas.microsoft.com/office/powerpoint/2010/main" val="281143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BD47"/>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6611B7C3-D7D6-4E9D-A873-59C78466CB9E}"/>
              </a:ext>
            </a:extLst>
          </p:cNvPr>
          <p:cNvGraphicFramePr>
            <a:graphicFrameLocks noChangeAspect="1"/>
          </p:cNvGraphicFramePr>
          <p:nvPr>
            <p:custDataLst>
              <p:tags r:id="rId2"/>
            </p:custDataLst>
            <p:extLst>
              <p:ext uri="{D42A27DB-BD31-4B8C-83A1-F6EECF244321}">
                <p14:modId xmlns:p14="http://schemas.microsoft.com/office/powerpoint/2010/main" val="1559483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6" progId="TCLayout.ActiveDocument.1">
                  <p:embed/>
                </p:oleObj>
              </mc:Choice>
              <mc:Fallback>
                <p:oleObj name="think-cell スライド" r:id="rId5" imgW="395" imgH="396" progId="TCLayout.ActiveDocument.1">
                  <p:embed/>
                  <p:pic>
                    <p:nvPicPr>
                      <p:cNvPr id="2" name="think-cell data - do not delete" hidden="1">
                        <a:extLst>
                          <a:ext uri="{FF2B5EF4-FFF2-40B4-BE49-F238E27FC236}">
                            <a16:creationId xmlns:a16="http://schemas.microsoft.com/office/drawing/2014/main" id="{6611B7C3-D7D6-4E9D-A873-59C78466CB9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9" name="Rectangle 18">
            <a:extLst>
              <a:ext uri="{FF2B5EF4-FFF2-40B4-BE49-F238E27FC236}">
                <a16:creationId xmlns:a16="http://schemas.microsoft.com/office/drawing/2014/main" id="{34317DD1-E762-45B1-9691-5A674889553C}"/>
              </a:ext>
            </a:extLst>
          </p:cNvPr>
          <p:cNvSpPr/>
          <p:nvPr>
            <p:custDataLst>
              <p:tags r:id="rId3"/>
            </p:custDataLst>
          </p:nvPr>
        </p:nvSpPr>
        <p:spPr>
          <a:xfrm>
            <a:off x="424753" y="502065"/>
            <a:ext cx="1464939" cy="756284"/>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0475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3250" dirty="0">
                <a:solidFill>
                  <a:schemeClr val="tx2"/>
                </a:solidFill>
                <a:latin typeface="Trebuchet MS" panose="020B0603020202020204" pitchFamily="34" charset="0"/>
                <a:ea typeface="Meiryo UI" panose="020B0604030504040204" pitchFamily="50" charset="-128"/>
              </a:rPr>
              <a:t> </a:t>
            </a:r>
            <a:endParaRPr kumimoji="1" lang="en-US" sz="3250" dirty="0">
              <a:solidFill>
                <a:schemeClr val="tx2"/>
              </a:solidFill>
              <a:latin typeface="Trebuchet MS" panose="020B0603020202020204" pitchFamily="34" charset="0"/>
              <a:ea typeface="Meiryo UI" panose="020B0604030504040204" pitchFamily="50" charset="-128"/>
            </a:endParaRPr>
          </a:p>
        </p:txBody>
      </p:sp>
      <p:sp>
        <p:nvSpPr>
          <p:cNvPr id="24" name="Rectangle 23">
            <a:extLst>
              <a:ext uri="{FF2B5EF4-FFF2-40B4-BE49-F238E27FC236}">
                <a16:creationId xmlns:a16="http://schemas.microsoft.com/office/drawing/2014/main" id="{B8C00903-167C-46E5-9B21-3A4C805FC94F}"/>
              </a:ext>
            </a:extLst>
          </p:cNvPr>
          <p:cNvSpPr/>
          <p:nvPr/>
        </p:nvSpPr>
        <p:spPr>
          <a:xfrm>
            <a:off x="1780635" y="522441"/>
            <a:ext cx="5945626" cy="608247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29250" rIns="74295" bIns="0" numCol="1" spcCol="0" rtlCol="0" fromWordArt="0" anchor="t" anchorCtr="0" forceAA="0" compatLnSpc="1">
            <a:prstTxWarp prst="textNoShape">
              <a:avLst/>
            </a:prstTxWarp>
            <a:spAutoFit/>
          </a:bodyPr>
          <a:lstStyle/>
          <a:p>
            <a:pPr marL="228600" indent="-228600">
              <a:spcBef>
                <a:spcPts val="163"/>
              </a:spcBef>
              <a:buFont typeface="+mj-ea"/>
              <a:buAutoNum type="circleNumDbPlain"/>
            </a:pPr>
            <a:r>
              <a:rPr kumimoji="1" lang="ja-JP" altLang="en-US" sz="1400" b="1" dirty="0">
                <a:solidFill>
                  <a:schemeClr val="tx2"/>
                </a:solidFill>
                <a:latin typeface="Meiryo UI" panose="020B0604030504040204" pitchFamily="50" charset="-128"/>
                <a:ea typeface="Meiryo UI" panose="020B0604030504040204" pitchFamily="50" charset="-128"/>
              </a:rPr>
              <a:t>申請者の経営戦略について</a:t>
            </a:r>
            <a:endParaRPr kumimoji="1" lang="en-US" altLang="ja-JP" sz="1400" b="1" dirty="0">
              <a:solidFill>
                <a:schemeClr val="tx2"/>
              </a:solidFill>
              <a:latin typeface="Meiryo UI" panose="020B0604030504040204" pitchFamily="50" charset="-128"/>
              <a:ea typeface="Meiryo UI" panose="020B0604030504040204" pitchFamily="50" charset="-128"/>
            </a:endParaRP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長期成長ビジョン</a:t>
            </a: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現状分析の状況：外部環境</a:t>
            </a: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現状分析の状況：内部環境</a:t>
            </a: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事業戦略</a:t>
            </a: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推進体制</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85738" indent="-185738">
              <a:spcBef>
                <a:spcPts val="600"/>
              </a:spcBef>
              <a:buFont typeface="+mj-lt"/>
              <a:buAutoNum type="circleNumDbPlain"/>
            </a:pPr>
            <a:r>
              <a:rPr kumimoji="1" lang="ja-JP" altLang="en-US" sz="1400" b="1" dirty="0">
                <a:solidFill>
                  <a:schemeClr val="tx2"/>
                </a:solidFill>
                <a:latin typeface="Meiryo UI" panose="020B0604030504040204" pitchFamily="50" charset="-128"/>
                <a:ea typeface="Meiryo UI" panose="020B0604030504040204" pitchFamily="50" charset="-128"/>
              </a:rPr>
              <a:t>補助事業について</a:t>
            </a:r>
            <a:endParaRPr kumimoji="1" lang="en-US" altLang="ja-JP" sz="1400" b="1" dirty="0">
              <a:solidFill>
                <a:schemeClr val="tx2"/>
              </a:solidFill>
              <a:latin typeface="Meiryo UI" panose="020B0604030504040204" pitchFamily="50" charset="-128"/>
              <a:ea typeface="Meiryo UI" panose="020B0604030504040204" pitchFamily="50" charset="-128"/>
            </a:endParaRPr>
          </a:p>
          <a:p>
            <a:pPr marL="685800" lvl="1" indent="-228600">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補助事業の概要</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642938" lvl="1" indent="-185738">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先進性・成長性</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製品・生産方式等の優位性確保</a:t>
            </a: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労働生産性向上の見込み</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売上向上の見込み</a:t>
            </a:r>
          </a:p>
          <a:p>
            <a:pPr marL="642938" lvl="1" indent="-185738">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地域への波及効果</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賃上げ計画</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参加企業や地域企業への波及効果</a:t>
            </a:r>
          </a:p>
          <a:p>
            <a:pPr marL="642938" lvl="1" indent="-185738">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大規模投資・費用対効果</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投資の規模</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費用対効果</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補助事業による行動変容への寄与</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642938" lvl="1" indent="-185738">
              <a:spcBef>
                <a:spcPts val="163"/>
              </a:spcBef>
              <a:buFont typeface="+mj-lt"/>
              <a:buAutoNum type="arabicPeriod"/>
            </a:pPr>
            <a:r>
              <a:rPr kumimoji="1" lang="ja-JP" altLang="en-US" sz="1400" dirty="0">
                <a:solidFill>
                  <a:schemeClr val="tx2"/>
                </a:solidFill>
                <a:latin typeface="Meiryo UI" panose="020B0604030504040204" pitchFamily="50" charset="-128"/>
                <a:ea typeface="Meiryo UI" panose="020B0604030504040204" pitchFamily="50" charset="-128"/>
              </a:rPr>
              <a:t>実現可能性</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実施体制</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財務状況</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スケジュール</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実施上の課題</a:t>
            </a:r>
            <a:endParaRPr kumimoji="1" lang="en-US" altLang="ja-JP" sz="1400" dirty="0">
              <a:solidFill>
                <a:schemeClr val="tx2"/>
              </a:solidFill>
              <a:latin typeface="Meiryo UI" panose="020B0604030504040204" pitchFamily="50" charset="-128"/>
              <a:ea typeface="Meiryo UI" panose="020B0604030504040204" pitchFamily="50" charset="-128"/>
            </a:endParaRPr>
          </a:p>
          <a:p>
            <a:pPr marL="1100138" lvl="2" indent="-185738">
              <a:spcBef>
                <a:spcPts val="163"/>
              </a:spcBef>
              <a:buFont typeface="Arial" panose="020B0604020202020204" pitchFamily="34" charset="0"/>
              <a:buChar char="•"/>
            </a:pPr>
            <a:r>
              <a:rPr kumimoji="1" lang="ja-JP" altLang="en-US" sz="1400" dirty="0">
                <a:solidFill>
                  <a:schemeClr val="tx2"/>
                </a:solidFill>
                <a:latin typeface="Meiryo UI" panose="020B0604030504040204" pitchFamily="50" charset="-128"/>
                <a:ea typeface="Meiryo UI" panose="020B0604030504040204" pitchFamily="50" charset="-128"/>
              </a:rPr>
              <a:t>製品・サービスの市場分析</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sp>
        <p:nvSpPr>
          <p:cNvPr id="3" name="タイトル 3">
            <a:extLst>
              <a:ext uri="{FF2B5EF4-FFF2-40B4-BE49-F238E27FC236}">
                <a16:creationId xmlns:a16="http://schemas.microsoft.com/office/drawing/2014/main" id="{7F61D38F-9A01-CA14-E545-FEC6D7CB34D5}"/>
              </a:ext>
            </a:extLst>
          </p:cNvPr>
          <p:cNvSpPr txBox="1">
            <a:spLocks/>
          </p:cNvSpPr>
          <p:nvPr/>
        </p:nvSpPr>
        <p:spPr>
          <a:xfrm>
            <a:off x="511875" y="242563"/>
            <a:ext cx="8883347" cy="259502"/>
          </a:xfrm>
          <a:prstGeom prst="rect">
            <a:avLst/>
          </a:prstGeom>
        </p:spPr>
        <p:txBody>
          <a:bodyPr vert="horz"/>
          <a:lstStyle>
            <a:lvl1pPr algn="l" defTabSz="742950" rtl="0" eaLnBrk="1" latinLnBrk="0" hangingPunct="1">
              <a:lnSpc>
                <a:spcPct val="90000"/>
              </a:lnSpc>
              <a:spcBef>
                <a:spcPct val="0"/>
              </a:spcBef>
              <a:buNone/>
              <a:defRPr sz="12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sz="1400" b="1" dirty="0"/>
              <a:t>目次</a:t>
            </a:r>
            <a:endParaRPr lang="ja-JP" altLang="en-US" sz="1400" b="1" dirty="0"/>
          </a:p>
        </p:txBody>
      </p:sp>
    </p:spTree>
    <p:custDataLst>
      <p:tags r:id="rId1"/>
    </p:custDataLst>
    <p:extLst>
      <p:ext uri="{BB962C8B-B14F-4D97-AF65-F5344CB8AC3E}">
        <p14:creationId xmlns:p14="http://schemas.microsoft.com/office/powerpoint/2010/main" val="99209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BD47"/>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C7D427EF-5EC2-4F52-39C7-9653F8394615}"/>
              </a:ext>
            </a:extLst>
          </p:cNvPr>
          <p:cNvGraphicFramePr>
            <a:graphicFrameLocks noChangeAspect="1"/>
          </p:cNvGraphicFramePr>
          <p:nvPr>
            <p:custDataLst>
              <p:tags r:id="rId2"/>
            </p:custDataLst>
            <p:extLst>
              <p:ext uri="{D42A27DB-BD31-4B8C-83A1-F6EECF244321}">
                <p14:modId xmlns:p14="http://schemas.microsoft.com/office/powerpoint/2010/main" val="12641816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95" imgH="396" progId="TCLayout.ActiveDocument.1">
                  <p:embed/>
                </p:oleObj>
              </mc:Choice>
              <mc:Fallback>
                <p:oleObj name="think-cell スライド" r:id="rId4" imgW="395" imgH="396" progId="TCLayout.ActiveDocument.1">
                  <p:embed/>
                  <p:pic>
                    <p:nvPicPr>
                      <p:cNvPr id="2" name="think-cell data - do not delete" hidden="1">
                        <a:extLst>
                          <a:ext uri="{FF2B5EF4-FFF2-40B4-BE49-F238E27FC236}">
                            <a16:creationId xmlns:a16="http://schemas.microsoft.com/office/drawing/2014/main" id="{C7D427EF-5EC2-4F52-39C7-9653F839461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テキスト プレースホルダー 2">
            <a:extLst>
              <a:ext uri="{FF2B5EF4-FFF2-40B4-BE49-F238E27FC236}">
                <a16:creationId xmlns:a16="http://schemas.microsoft.com/office/drawing/2014/main" id="{ABF19AF5-B648-0086-CA9A-CA6969FA6E61}"/>
              </a:ext>
            </a:extLst>
          </p:cNvPr>
          <p:cNvSpPr>
            <a:spLocks noGrp="1"/>
          </p:cNvSpPr>
          <p:nvPr>
            <p:ph type="body" sz="quarter" idx="13"/>
          </p:nvPr>
        </p:nvSpPr>
        <p:spPr/>
        <p:txBody>
          <a:bodyPr/>
          <a:lstStyle/>
          <a:p>
            <a:r>
              <a:rPr kumimoji="1" lang="ja-JP" altLang="en-US" b="1" dirty="0"/>
              <a:t>① </a:t>
            </a:r>
            <a:r>
              <a:rPr kumimoji="1" lang="ja-JP" altLang="en-US" sz="3200" b="1" dirty="0">
                <a:solidFill>
                  <a:schemeClr val="tx2"/>
                </a:solidFill>
                <a:latin typeface="Meiryo UI" panose="020B0604030504040204" pitchFamily="50" charset="-128"/>
                <a:ea typeface="Meiryo UI" panose="020B0604030504040204" pitchFamily="50" charset="-128"/>
              </a:rPr>
              <a:t>申請者の経営戦略について</a:t>
            </a:r>
            <a:endParaRPr kumimoji="1" lang="en-US" altLang="ja-JP" sz="3200" b="1" dirty="0">
              <a:solidFill>
                <a:schemeClr val="tx2"/>
              </a:solidFill>
              <a:latin typeface="Meiryo UI" panose="020B0604030504040204" pitchFamily="50" charset="-128"/>
              <a:ea typeface="Meiryo UI" panose="020B0604030504040204" pitchFamily="50" charset="-128"/>
            </a:endParaRPr>
          </a:p>
        </p:txBody>
      </p:sp>
    </p:spTree>
    <p:custDataLst>
      <p:tags r:id="rId1"/>
    </p:custDataLst>
    <p:extLst>
      <p:ext uri="{BB962C8B-B14F-4D97-AF65-F5344CB8AC3E}">
        <p14:creationId xmlns:p14="http://schemas.microsoft.com/office/powerpoint/2010/main" val="29641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77B052C4-F040-7544-4578-0E254AADF3C7}"/>
              </a:ext>
            </a:extLst>
          </p:cNvPr>
          <p:cNvSpPr/>
          <p:nvPr/>
        </p:nvSpPr>
        <p:spPr>
          <a:xfrm>
            <a:off x="503635" y="2131858"/>
            <a:ext cx="4306901" cy="4214669"/>
          </a:xfrm>
          <a:prstGeom prst="rect">
            <a:avLst/>
          </a:prstGeom>
          <a:solidFill>
            <a:schemeClr val="accent1">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600"/>
              </a:spcAft>
            </a:pPr>
            <a:r>
              <a:rPr kumimoji="1" lang="ja-JP" altLang="en-US" sz="1400" b="1" dirty="0">
                <a:solidFill>
                  <a:prstClr val="black"/>
                </a:solidFill>
                <a:latin typeface="Meiryo UI" panose="020B0604030504040204" pitchFamily="50" charset="-128"/>
                <a:ea typeface="Meiryo UI" panose="020B0604030504040204" pitchFamily="50" charset="-128"/>
              </a:rPr>
              <a:t>長期成長ビジョン（目指す姿・ビジネスモデル）</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（会社（又はグループ全体）が長期的（５～</a:t>
            </a: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年後）に目指す姿として、社会に対しどのような価値を提供するか等のビジョンについて記載ください）</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think-cell data - do not delete" hidden="1">
            <a:extLst>
              <a:ext uri="{FF2B5EF4-FFF2-40B4-BE49-F238E27FC236}">
                <a16:creationId xmlns:a16="http://schemas.microsoft.com/office/drawing/2014/main" id="{17DA318E-B029-9BB3-F61F-5A1577D82DD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17DA318E-B029-9BB3-F61F-5A1577D82DD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正方形/長方形 6">
            <a:extLst>
              <a:ext uri="{FF2B5EF4-FFF2-40B4-BE49-F238E27FC236}">
                <a16:creationId xmlns:a16="http://schemas.microsoft.com/office/drawing/2014/main" id="{22348DD3-C60C-7343-E60A-736891DAA783}"/>
              </a:ext>
            </a:extLst>
          </p:cNvPr>
          <p:cNvSpPr/>
          <p:nvPr/>
        </p:nvSpPr>
        <p:spPr>
          <a:xfrm>
            <a:off x="8101281" y="1"/>
            <a:ext cx="1804719" cy="334047"/>
          </a:xfrm>
          <a:prstGeom prst="rect">
            <a:avLst/>
          </a:prstGeom>
          <a:solidFill>
            <a:schemeClr val="accent1">
              <a:lumMod val="20000"/>
              <a:lumOff val="80000"/>
            </a:schemeClr>
          </a:solidFill>
          <a:ln w="38100"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900" dirty="0">
                <a:solidFill>
                  <a:srgbClr val="575757"/>
                </a:solidFill>
                <a:latin typeface="Meiryo UI" panose="020B0604030504040204" pitchFamily="50" charset="-128"/>
                <a:ea typeface="Meiryo UI" panose="020B0604030504040204" pitchFamily="50" charset="-128"/>
              </a:rPr>
              <a:t>本スライドは採択された場合、交付決定後に</a:t>
            </a:r>
            <a:r>
              <a:rPr kumimoji="1" lang="en-US" altLang="ja-JP" sz="900" dirty="0">
                <a:solidFill>
                  <a:srgbClr val="575757"/>
                </a:solidFill>
                <a:latin typeface="Meiryo UI" panose="020B0604030504040204" pitchFamily="50" charset="-128"/>
                <a:ea typeface="Meiryo UI" panose="020B0604030504040204" pitchFamily="50" charset="-128"/>
              </a:rPr>
              <a:t>HP</a:t>
            </a:r>
            <a:r>
              <a:rPr kumimoji="1" lang="ja-JP" altLang="en-US" sz="900" dirty="0">
                <a:solidFill>
                  <a:srgbClr val="575757"/>
                </a:solidFill>
                <a:latin typeface="Meiryo UI" panose="020B0604030504040204" pitchFamily="50" charset="-128"/>
                <a:ea typeface="Meiryo UI" panose="020B0604030504040204" pitchFamily="50" charset="-128"/>
              </a:rPr>
              <a:t>上で掲載します</a:t>
            </a:r>
          </a:p>
        </p:txBody>
      </p:sp>
      <p:sp>
        <p:nvSpPr>
          <p:cNvPr id="3" name="正方形/長方形 2">
            <a:extLst>
              <a:ext uri="{FF2B5EF4-FFF2-40B4-BE49-F238E27FC236}">
                <a16:creationId xmlns:a16="http://schemas.microsoft.com/office/drawing/2014/main" id="{DB8AF578-A7C5-F7C0-64BA-C55DF233120E}"/>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社会課題や顧客ニーズの変化等を踏まえ、長期的な社会への価値提供のビジョンと売上成長目標を記載ください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ビジョン策定に至るまでの経営者の内発的動機及び外発的動機を踏まえた、申請者自身の持続的な成長への思いを記載ください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E7BEE3E-4A5E-DA8A-E407-02B7733F2028}"/>
              </a:ext>
            </a:extLst>
          </p:cNvPr>
          <p:cNvSpPr>
            <a:spLocks noGrp="1"/>
          </p:cNvSpPr>
          <p:nvPr>
            <p:ph type="title"/>
          </p:nvPr>
        </p:nvSpPr>
        <p:spPr>
          <a:xfrm>
            <a:off x="511875" y="242563"/>
            <a:ext cx="8883347" cy="166199"/>
          </a:xfrm>
        </p:spPr>
        <p:txBody>
          <a:bodyPr vert="horz"/>
          <a:lstStyle/>
          <a:p>
            <a:r>
              <a:rPr lang="en-US" altLang="ja-JP" sz="1200" dirty="0"/>
              <a:t>1.</a:t>
            </a:r>
            <a:r>
              <a:rPr lang="ja-JP" altLang="en-US" sz="1200" dirty="0"/>
              <a:t>長期成長ビジョン</a:t>
            </a:r>
            <a:endParaRPr lang="ja-JP" altLang="en-US" dirty="0"/>
          </a:p>
        </p:txBody>
      </p:sp>
      <p:sp>
        <p:nvSpPr>
          <p:cNvPr id="5" name="テキスト プレースホルダー 4">
            <a:extLst>
              <a:ext uri="{FF2B5EF4-FFF2-40B4-BE49-F238E27FC236}">
                <a16:creationId xmlns:a16="http://schemas.microsoft.com/office/drawing/2014/main" id="{926AB434-B0D4-4931-F0FB-ACD3B44A822E}"/>
              </a:ext>
            </a:extLst>
          </p:cNvPr>
          <p:cNvSpPr>
            <a:spLocks noGrp="1"/>
          </p:cNvSpPr>
          <p:nvPr>
            <p:ph type="body" sz="quarter" idx="15"/>
          </p:nvPr>
        </p:nvSpPr>
        <p:spPr/>
        <p:txBody>
          <a:bodyPr/>
          <a:lstStyle/>
          <a:p>
            <a:endParaRPr lang="ja-JP" altLang="en-US" dirty="0">
              <a:solidFill>
                <a:schemeClr val="tx1"/>
              </a:solidFill>
            </a:endParaRPr>
          </a:p>
        </p:txBody>
      </p:sp>
      <p:sp>
        <p:nvSpPr>
          <p:cNvPr id="20" name="フリーフォーム: 図形 19">
            <a:extLst>
              <a:ext uri="{FF2B5EF4-FFF2-40B4-BE49-F238E27FC236}">
                <a16:creationId xmlns:a16="http://schemas.microsoft.com/office/drawing/2014/main" id="{F5A947A0-ED15-B83C-26C7-2B25C36B12C8}"/>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経営力　ア </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イ ウ</a:t>
            </a:r>
          </a:p>
        </p:txBody>
      </p:sp>
      <p:sp>
        <p:nvSpPr>
          <p:cNvPr id="21" name="フリーフォーム: 図形 20">
            <a:extLst>
              <a:ext uri="{FF2B5EF4-FFF2-40B4-BE49-F238E27FC236}">
                <a16:creationId xmlns:a16="http://schemas.microsoft.com/office/drawing/2014/main" id="{F0E88995-DB62-D8F8-CBD6-25C27E355512}"/>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22" name="フリーフォーム: 図形 21">
            <a:extLst>
              <a:ext uri="{FF2B5EF4-FFF2-40B4-BE49-F238E27FC236}">
                <a16:creationId xmlns:a16="http://schemas.microsoft.com/office/drawing/2014/main" id="{4AE0B7E0-0A1A-D70F-4D1F-F058EB9E507A}"/>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23" name="フリーフォーム: 図形 22">
            <a:extLst>
              <a:ext uri="{FF2B5EF4-FFF2-40B4-BE49-F238E27FC236}">
                <a16:creationId xmlns:a16="http://schemas.microsoft.com/office/drawing/2014/main" id="{B5E7361A-BA58-5E0B-9B1C-F329D4CF7856}"/>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24" name="フリーフォーム: 図形 23">
            <a:extLst>
              <a:ext uri="{FF2B5EF4-FFF2-40B4-BE49-F238E27FC236}">
                <a16:creationId xmlns:a16="http://schemas.microsoft.com/office/drawing/2014/main" id="{39BB6464-0EAE-F2E2-5FB6-A173BA4D95D8}"/>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32" name="正方形/長方形 31">
            <a:extLst>
              <a:ext uri="{FF2B5EF4-FFF2-40B4-BE49-F238E27FC236}">
                <a16:creationId xmlns:a16="http://schemas.microsoft.com/office/drawing/2014/main" id="{ADEAE6AF-AD61-C15C-C5F1-1DA0583EB42F}"/>
              </a:ext>
            </a:extLst>
          </p:cNvPr>
          <p:cNvSpPr/>
          <p:nvPr/>
        </p:nvSpPr>
        <p:spPr>
          <a:xfrm>
            <a:off x="609600" y="4711485"/>
            <a:ext cx="4057650" cy="1470240"/>
          </a:xfrm>
          <a:prstGeom prst="rect">
            <a:avLst/>
          </a:prstGeom>
          <a:solidFill>
            <a:schemeClr val="accent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prstClr val="black"/>
                </a:solidFill>
                <a:latin typeface="Meiryo UI" panose="020B0604030504040204" pitchFamily="50" charset="-128"/>
                <a:ea typeface="Meiryo UI" panose="020B0604030504040204" pitchFamily="50" charset="-128"/>
              </a:rPr>
              <a:t>売上成長目標</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年までの会社全体の売上高成長率</a:t>
            </a: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年までの会社全体の売上高増加額</a:t>
            </a: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億円</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　（長期成長ビジョンを実現するための、長期成長ビジョンの最終年度における定量的な成果目標（可能な限り単体・連結双方）記載ください）</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90312C3D-3C69-D6CD-5E65-1F12F5924E7A}"/>
              </a:ext>
            </a:extLst>
          </p:cNvPr>
          <p:cNvSpPr/>
          <p:nvPr/>
        </p:nvSpPr>
        <p:spPr>
          <a:xfrm>
            <a:off x="5033024" y="4336070"/>
            <a:ext cx="4362198" cy="2010458"/>
          </a:xfrm>
          <a:prstGeom prst="rect">
            <a:avLst/>
          </a:prstGeom>
          <a:solidFill>
            <a:schemeClr val="bg1"/>
          </a:solidFill>
          <a:ln w="9525" cap="rnd" cmpd="sng" algn="ctr">
            <a:solidFill>
              <a:srgbClr val="FF9E2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prstClr val="black"/>
                </a:solidFill>
                <a:latin typeface="Meiryo UI" panose="020B0604030504040204" pitchFamily="50" charset="-128"/>
                <a:ea typeface="Meiryo UI" panose="020B0604030504040204" pitchFamily="50" charset="-128"/>
              </a:rPr>
              <a:t>内発的動機</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（長期成長ビジョンを掲げるに至った、経営者の原体験や動機等の内発的動機を記載ください）</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B1BB7866-8377-F802-B4A6-20FF2217758C}"/>
              </a:ext>
            </a:extLst>
          </p:cNvPr>
          <p:cNvSpPr/>
          <p:nvPr/>
        </p:nvSpPr>
        <p:spPr>
          <a:xfrm>
            <a:off x="5033024" y="2160855"/>
            <a:ext cx="4362198" cy="2010458"/>
          </a:xfrm>
          <a:prstGeom prst="rect">
            <a:avLst/>
          </a:prstGeom>
          <a:solidFill>
            <a:schemeClr val="bg1"/>
          </a:solidFill>
          <a:ln w="9525" cap="rnd" cmpd="sng" algn="ctr">
            <a:solidFill>
              <a:srgbClr val="FF9E2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prstClr val="black"/>
                </a:solidFill>
                <a:latin typeface="Meiryo UI" panose="020B0604030504040204" pitchFamily="50" charset="-128"/>
                <a:ea typeface="Meiryo UI" panose="020B0604030504040204" pitchFamily="50" charset="-128"/>
              </a:rPr>
              <a:t>外発的動機</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（長期成長ビジョンを掲げるに至った、社会課題や顧客ニーズの変化等のメガトレンドに対する認識を外発的動機として記載ください）</a:t>
            </a:r>
            <a:endPar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6" name="二等辺三角形 5">
            <a:extLst>
              <a:ext uri="{FF2B5EF4-FFF2-40B4-BE49-F238E27FC236}">
                <a16:creationId xmlns:a16="http://schemas.microsoft.com/office/drawing/2014/main" id="{F3659218-8278-A956-4907-072AEA93AADA}"/>
              </a:ext>
            </a:extLst>
          </p:cNvPr>
          <p:cNvSpPr/>
          <p:nvPr/>
        </p:nvSpPr>
        <p:spPr>
          <a:xfrm rot="16200000">
            <a:off x="3955691" y="3015696"/>
            <a:ext cx="1932177" cy="222488"/>
          </a:xfrm>
          <a:prstGeom prst="triangle">
            <a:avLst>
              <a:gd name="adj" fmla="val 44369"/>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7AED3DD-8C0E-4D47-0111-6882C09002AE}"/>
              </a:ext>
            </a:extLst>
          </p:cNvPr>
          <p:cNvSpPr/>
          <p:nvPr/>
        </p:nvSpPr>
        <p:spPr>
          <a:xfrm rot="16200000">
            <a:off x="3933686" y="5227691"/>
            <a:ext cx="1976190" cy="222488"/>
          </a:xfrm>
          <a:prstGeom prst="triangle">
            <a:avLst>
              <a:gd name="adj" fmla="val 44369"/>
            </a:avLst>
          </a:prstGeom>
          <a:solidFill>
            <a:schemeClr val="accent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33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hink-cell data - do not delete" hidden="1">
            <a:extLst>
              <a:ext uri="{FF2B5EF4-FFF2-40B4-BE49-F238E27FC236}">
                <a16:creationId xmlns:a16="http://schemas.microsoft.com/office/drawing/2014/main" id="{8F5BD014-E2DB-8AE2-686F-A06E858604E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3" name="think-cell data - do not delete" hidden="1">
                        <a:extLst>
                          <a:ext uri="{FF2B5EF4-FFF2-40B4-BE49-F238E27FC236}">
                            <a16:creationId xmlns:a16="http://schemas.microsoft.com/office/drawing/2014/main" id="{8F5BD014-E2DB-8AE2-686F-A06E858604E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タイトル 3">
            <a:extLst>
              <a:ext uri="{FF2B5EF4-FFF2-40B4-BE49-F238E27FC236}">
                <a16:creationId xmlns:a16="http://schemas.microsoft.com/office/drawing/2014/main" id="{1528DC17-09EE-2D9E-263F-F098DB269B0F}"/>
              </a:ext>
            </a:extLst>
          </p:cNvPr>
          <p:cNvSpPr>
            <a:spLocks noGrp="1"/>
          </p:cNvSpPr>
          <p:nvPr>
            <p:ph type="title"/>
          </p:nvPr>
        </p:nvSpPr>
        <p:spPr>
          <a:xfrm>
            <a:off x="511875" y="242563"/>
            <a:ext cx="8883347" cy="166199"/>
          </a:xfrm>
        </p:spPr>
        <p:txBody>
          <a:bodyPr vert="horz"/>
          <a:lstStyle/>
          <a:p>
            <a:r>
              <a:rPr lang="en-US" altLang="ja-JP" sz="1200" dirty="0"/>
              <a:t>2.</a:t>
            </a:r>
            <a:r>
              <a:rPr lang="ja-JP" altLang="en-US" sz="1200" dirty="0"/>
              <a:t>現状分析の状況：外部環境</a:t>
            </a:r>
            <a:endParaRPr lang="ja-JP" altLang="en-US"/>
          </a:p>
        </p:txBody>
      </p:sp>
      <p:sp>
        <p:nvSpPr>
          <p:cNvPr id="5" name="テキスト プレースホルダー 4">
            <a:extLst>
              <a:ext uri="{FF2B5EF4-FFF2-40B4-BE49-F238E27FC236}">
                <a16:creationId xmlns:a16="http://schemas.microsoft.com/office/drawing/2014/main" id="{4D7BE84E-A228-7716-C463-9A4EE5AFC70A}"/>
              </a:ext>
            </a:extLst>
          </p:cNvPr>
          <p:cNvSpPr>
            <a:spLocks noGrp="1"/>
          </p:cNvSpPr>
          <p:nvPr>
            <p:ph type="body" sz="quarter" idx="15"/>
          </p:nvPr>
        </p:nvSpPr>
        <p:spPr/>
        <p:txBody>
          <a:bodyPr/>
          <a:lstStyle/>
          <a:p>
            <a:endParaRPr lang="ja-JP" altLang="en-US" dirty="0">
              <a:solidFill>
                <a:schemeClr val="tx1"/>
              </a:solidFill>
            </a:endParaRPr>
          </a:p>
        </p:txBody>
      </p:sp>
      <p:cxnSp>
        <p:nvCxnSpPr>
          <p:cNvPr id="49" name="直線コネクタ 48">
            <a:extLst>
              <a:ext uri="{FF2B5EF4-FFF2-40B4-BE49-F238E27FC236}">
                <a16:creationId xmlns:a16="http://schemas.microsoft.com/office/drawing/2014/main" id="{10CE6AE7-526C-582A-B47B-0366841C9C4F}"/>
              </a:ext>
            </a:extLst>
          </p:cNvPr>
          <p:cNvCxnSpPr>
            <a:cxnSpLocks/>
          </p:cNvCxnSpPr>
          <p:nvPr/>
        </p:nvCxnSpPr>
        <p:spPr>
          <a:xfrm>
            <a:off x="4457975" y="2082332"/>
            <a:ext cx="0" cy="4078756"/>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51" name="フリーフォーム: 図形 50">
            <a:extLst>
              <a:ext uri="{FF2B5EF4-FFF2-40B4-BE49-F238E27FC236}">
                <a16:creationId xmlns:a16="http://schemas.microsoft.com/office/drawing/2014/main" id="{24388B7F-60DC-D606-70E6-620699B4FE64}"/>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経営力　</a:t>
            </a:r>
            <a:r>
              <a:rPr kumimoji="1" lang="ja-JP" altLang="en-US" sz="800" b="1" dirty="0">
                <a:solidFill>
                  <a:srgbClr val="D9D9D9"/>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52" name="フリーフォーム: 図形 51">
            <a:extLst>
              <a:ext uri="{FF2B5EF4-FFF2-40B4-BE49-F238E27FC236}">
                <a16:creationId xmlns:a16="http://schemas.microsoft.com/office/drawing/2014/main" id="{20BBDBF3-62E6-5D6E-AE3B-8F465D0CA616}"/>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53" name="フリーフォーム: 図形 52">
            <a:extLst>
              <a:ext uri="{FF2B5EF4-FFF2-40B4-BE49-F238E27FC236}">
                <a16:creationId xmlns:a16="http://schemas.microsoft.com/office/drawing/2014/main" id="{2EBFC580-E7C5-C213-23D5-84C62BC9E690}"/>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54" name="フリーフォーム: 図形 53">
            <a:extLst>
              <a:ext uri="{FF2B5EF4-FFF2-40B4-BE49-F238E27FC236}">
                <a16:creationId xmlns:a16="http://schemas.microsoft.com/office/drawing/2014/main" id="{E1920A8F-1C55-A75F-0294-322D3680852B}"/>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55" name="フリーフォーム: 図形 54">
            <a:extLst>
              <a:ext uri="{FF2B5EF4-FFF2-40B4-BE49-F238E27FC236}">
                <a16:creationId xmlns:a16="http://schemas.microsoft.com/office/drawing/2014/main" id="{32F4C4BE-4569-A869-4881-3B29F5E02D99}"/>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77" name="正方形/長方形 76">
            <a:extLst>
              <a:ext uri="{FF2B5EF4-FFF2-40B4-BE49-F238E27FC236}">
                <a16:creationId xmlns:a16="http://schemas.microsoft.com/office/drawing/2014/main" id="{0FC6B60C-8CD7-E5EC-B7BC-16993B2F8BB1}"/>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国際情勢や技術発展、市場動向等の自社を取り巻く外部環境について記載ください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自社の主要事業にかかる市場規模と自社の事業売上高のこれまでの実績及び今後の推移見通し等を、グラフとして記載ください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8" name="テキスト ボックス 77">
            <a:extLst>
              <a:ext uri="{FF2B5EF4-FFF2-40B4-BE49-F238E27FC236}">
                <a16:creationId xmlns:a16="http://schemas.microsoft.com/office/drawing/2014/main" id="{A8AB8D49-6AEE-8E31-373C-D064C5394422}"/>
              </a:ext>
            </a:extLst>
          </p:cNvPr>
          <p:cNvSpPr txBox="1"/>
          <p:nvPr/>
        </p:nvSpPr>
        <p:spPr>
          <a:xfrm>
            <a:off x="584491" y="2162477"/>
            <a:ext cx="3785616" cy="57602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EYInterstate" panose="02000503020000020004" pitchFamily="2" charset="0"/>
              <a:buChar char="•"/>
            </a:pPr>
            <a:r>
              <a:rPr kumimoji="1" lang="ja-JP" altLang="en-US" sz="1200" dirty="0">
                <a:solidFill>
                  <a:srgbClr val="575757"/>
                </a:solidFill>
                <a:latin typeface="Meiryo UI" panose="020B0604030504040204" pitchFamily="50" charset="-128"/>
                <a:ea typeface="Meiryo UI" panose="020B0604030504040204" pitchFamily="50" charset="-128"/>
              </a:rPr>
              <a:t>自社の経営・事業に影響を与える外部環境について、</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政治・経済・社会・技術の観点で記載ください</a:t>
            </a:r>
          </a:p>
        </p:txBody>
      </p:sp>
      <p:sp>
        <p:nvSpPr>
          <p:cNvPr id="85" name="テキスト ボックス 84">
            <a:extLst>
              <a:ext uri="{FF2B5EF4-FFF2-40B4-BE49-F238E27FC236}">
                <a16:creationId xmlns:a16="http://schemas.microsoft.com/office/drawing/2014/main" id="{77B89CCE-765B-59B9-4290-6D881AF810E0}"/>
              </a:ext>
            </a:extLst>
          </p:cNvPr>
          <p:cNvSpPr txBox="1"/>
          <p:nvPr/>
        </p:nvSpPr>
        <p:spPr>
          <a:xfrm>
            <a:off x="4792055" y="2237591"/>
            <a:ext cx="4603165" cy="59270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EYInterstate" panose="02000503020000020004" pitchFamily="2" charset="0"/>
              <a:buChar char="•"/>
            </a:pPr>
            <a:r>
              <a:rPr kumimoji="1" lang="ja-JP" altLang="en-US" sz="1200" dirty="0">
                <a:solidFill>
                  <a:srgbClr val="575757"/>
                </a:solidFill>
                <a:latin typeface="Meiryo UI" panose="020B0604030504040204" pitchFamily="50" charset="-128"/>
                <a:ea typeface="Meiryo UI" panose="020B0604030504040204" pitchFamily="50" charset="-128"/>
              </a:rPr>
              <a:t>自社の主要事業、市場全体の伸びの見通し、競合の事業の売上高をグラフ等で表現ください</a:t>
            </a:r>
          </a:p>
          <a:p>
            <a:pPr marL="171450" indent="-171450">
              <a:buFont typeface="EYInterstate" panose="02000503020000020004" pitchFamily="2" charset="0"/>
              <a:buChar char="•"/>
            </a:pPr>
            <a:r>
              <a:rPr kumimoji="1" lang="ja-JP" altLang="en-US" sz="1200" dirty="0">
                <a:solidFill>
                  <a:srgbClr val="575757"/>
                </a:solidFill>
                <a:latin typeface="Meiryo UI" panose="020B0604030504040204" pitchFamily="50" charset="-128"/>
                <a:ea typeface="Meiryo UI" panose="020B0604030504040204" pitchFamily="50" charset="-128"/>
              </a:rPr>
              <a:t>上記を整理した上で、自社を取り巻く外部環境の認識を記載ください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grpSp>
        <p:nvGrpSpPr>
          <p:cNvPr id="46" name="グループ化 45">
            <a:extLst>
              <a:ext uri="{FF2B5EF4-FFF2-40B4-BE49-F238E27FC236}">
                <a16:creationId xmlns:a16="http://schemas.microsoft.com/office/drawing/2014/main" id="{2036E521-CCBE-6209-E9ED-359D551E4433}"/>
              </a:ext>
            </a:extLst>
          </p:cNvPr>
          <p:cNvGrpSpPr/>
          <p:nvPr/>
        </p:nvGrpSpPr>
        <p:grpSpPr>
          <a:xfrm>
            <a:off x="535651" y="2875295"/>
            <a:ext cx="761340" cy="3206323"/>
            <a:chOff x="535651" y="2875295"/>
            <a:chExt cx="880910" cy="3094817"/>
          </a:xfrm>
        </p:grpSpPr>
        <p:sp>
          <p:nvSpPr>
            <p:cNvPr id="2" name="正方形/長方形 1">
              <a:extLst>
                <a:ext uri="{FF2B5EF4-FFF2-40B4-BE49-F238E27FC236}">
                  <a16:creationId xmlns:a16="http://schemas.microsoft.com/office/drawing/2014/main" id="{1E6796D6-DA7C-FE18-679A-F7E21C9CAC78}"/>
                </a:ext>
              </a:extLst>
            </p:cNvPr>
            <p:cNvSpPr/>
            <p:nvPr/>
          </p:nvSpPr>
          <p:spPr>
            <a:xfrm>
              <a:off x="535651" y="2875295"/>
              <a:ext cx="880910" cy="729194"/>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政治</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50C383EC-77B7-3B05-412B-50DD2408AAC2}"/>
                </a:ext>
              </a:extLst>
            </p:cNvPr>
            <p:cNvSpPr/>
            <p:nvPr/>
          </p:nvSpPr>
          <p:spPr>
            <a:xfrm>
              <a:off x="535651" y="3663836"/>
              <a:ext cx="880910" cy="729194"/>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経済</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6A40E6FA-7E9F-DF78-4BDC-8BD0E98AF211}"/>
                </a:ext>
              </a:extLst>
            </p:cNvPr>
            <p:cNvSpPr/>
            <p:nvPr/>
          </p:nvSpPr>
          <p:spPr>
            <a:xfrm>
              <a:off x="535651" y="4452377"/>
              <a:ext cx="880910" cy="729194"/>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社会</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60C8026C-A422-0B19-6D3F-EC2D52DF4951}"/>
                </a:ext>
              </a:extLst>
            </p:cNvPr>
            <p:cNvSpPr/>
            <p:nvPr/>
          </p:nvSpPr>
          <p:spPr>
            <a:xfrm>
              <a:off x="535651" y="5240918"/>
              <a:ext cx="880910" cy="729194"/>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技術</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grpSp>
      <p:grpSp>
        <p:nvGrpSpPr>
          <p:cNvPr id="47" name="グループ化 46">
            <a:extLst>
              <a:ext uri="{FF2B5EF4-FFF2-40B4-BE49-F238E27FC236}">
                <a16:creationId xmlns:a16="http://schemas.microsoft.com/office/drawing/2014/main" id="{FB9FCC60-8B8B-35E4-A766-9316C5994E71}"/>
              </a:ext>
            </a:extLst>
          </p:cNvPr>
          <p:cNvGrpSpPr/>
          <p:nvPr/>
        </p:nvGrpSpPr>
        <p:grpSpPr>
          <a:xfrm>
            <a:off x="1356103" y="2875295"/>
            <a:ext cx="2846724" cy="3206323"/>
            <a:chOff x="535651" y="2875295"/>
            <a:chExt cx="880910" cy="3094817"/>
          </a:xfrm>
          <a:noFill/>
        </p:grpSpPr>
        <p:sp>
          <p:nvSpPr>
            <p:cNvPr id="48" name="正方形/長方形 47">
              <a:extLst>
                <a:ext uri="{FF2B5EF4-FFF2-40B4-BE49-F238E27FC236}">
                  <a16:creationId xmlns:a16="http://schemas.microsoft.com/office/drawing/2014/main" id="{CF7CA954-4470-81D5-6EE6-BA6400032C9D}"/>
                </a:ext>
              </a:extLst>
            </p:cNvPr>
            <p:cNvSpPr/>
            <p:nvPr/>
          </p:nvSpPr>
          <p:spPr>
            <a:xfrm>
              <a:off x="535651" y="2875295"/>
              <a:ext cx="880910" cy="729194"/>
            </a:xfrm>
            <a:prstGeom prst="rect">
              <a:avLst/>
            </a:prstGeom>
            <a:grp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p>
          </p:txBody>
        </p:sp>
        <p:sp>
          <p:nvSpPr>
            <p:cNvPr id="50" name="正方形/長方形 49">
              <a:extLst>
                <a:ext uri="{FF2B5EF4-FFF2-40B4-BE49-F238E27FC236}">
                  <a16:creationId xmlns:a16="http://schemas.microsoft.com/office/drawing/2014/main" id="{B553C3A7-0CA2-B8C4-FACD-C90E3E2995D1}"/>
                </a:ext>
              </a:extLst>
            </p:cNvPr>
            <p:cNvSpPr/>
            <p:nvPr/>
          </p:nvSpPr>
          <p:spPr>
            <a:xfrm>
              <a:off x="535651" y="3663836"/>
              <a:ext cx="880910" cy="729194"/>
            </a:xfrm>
            <a:prstGeom prst="rect">
              <a:avLst/>
            </a:prstGeom>
            <a:grp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p>
          </p:txBody>
        </p:sp>
        <p:sp>
          <p:nvSpPr>
            <p:cNvPr id="56" name="正方形/長方形 55">
              <a:extLst>
                <a:ext uri="{FF2B5EF4-FFF2-40B4-BE49-F238E27FC236}">
                  <a16:creationId xmlns:a16="http://schemas.microsoft.com/office/drawing/2014/main" id="{42896FF3-61AF-E50F-E041-B902D65A05A5}"/>
                </a:ext>
              </a:extLst>
            </p:cNvPr>
            <p:cNvSpPr/>
            <p:nvPr/>
          </p:nvSpPr>
          <p:spPr>
            <a:xfrm>
              <a:off x="535651" y="4452377"/>
              <a:ext cx="880910" cy="729194"/>
            </a:xfrm>
            <a:prstGeom prst="rect">
              <a:avLst/>
            </a:prstGeom>
            <a:grp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p>
          </p:txBody>
        </p:sp>
        <p:sp>
          <p:nvSpPr>
            <p:cNvPr id="60" name="正方形/長方形 59">
              <a:extLst>
                <a:ext uri="{FF2B5EF4-FFF2-40B4-BE49-F238E27FC236}">
                  <a16:creationId xmlns:a16="http://schemas.microsoft.com/office/drawing/2014/main" id="{7946FEFF-7BA4-9678-CBF9-3DC54AA6F289}"/>
                </a:ext>
              </a:extLst>
            </p:cNvPr>
            <p:cNvSpPr/>
            <p:nvPr/>
          </p:nvSpPr>
          <p:spPr>
            <a:xfrm>
              <a:off x="535651" y="5240918"/>
              <a:ext cx="880910" cy="729194"/>
            </a:xfrm>
            <a:prstGeom prst="rect">
              <a:avLst/>
            </a:prstGeom>
            <a:grp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p>
          </p:txBody>
        </p:sp>
      </p:grpSp>
      <p:sp>
        <p:nvSpPr>
          <p:cNvPr id="23" name="テキスト ボックス 22">
            <a:extLst>
              <a:ext uri="{FF2B5EF4-FFF2-40B4-BE49-F238E27FC236}">
                <a16:creationId xmlns:a16="http://schemas.microsoft.com/office/drawing/2014/main" id="{8B2056D2-E09B-09D6-809E-01D0D582CCE8}"/>
              </a:ext>
            </a:extLst>
          </p:cNvPr>
          <p:cNvSpPr txBox="1"/>
          <p:nvPr/>
        </p:nvSpPr>
        <p:spPr>
          <a:xfrm>
            <a:off x="4681858" y="4901569"/>
            <a:ext cx="697718" cy="2046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500</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D75AD15-183E-5220-0599-838833D11BAA}"/>
              </a:ext>
            </a:extLst>
          </p:cNvPr>
          <p:cNvSpPr txBox="1"/>
          <p:nvPr/>
        </p:nvSpPr>
        <p:spPr>
          <a:xfrm>
            <a:off x="4664324" y="4229872"/>
            <a:ext cx="715252" cy="2046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1,000</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A217C64-A735-51F4-65EE-C44D0E16A6CF}"/>
              </a:ext>
            </a:extLst>
          </p:cNvPr>
          <p:cNvSpPr/>
          <p:nvPr/>
        </p:nvSpPr>
        <p:spPr>
          <a:xfrm>
            <a:off x="8373997" y="4369400"/>
            <a:ext cx="892387" cy="40176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100" dirty="0">
                <a:solidFill>
                  <a:srgbClr val="575757"/>
                </a:solidFill>
                <a:latin typeface="Meiryo UI" panose="020B0604030504040204" pitchFamily="50" charset="-128"/>
                <a:ea typeface="Meiryo UI" panose="020B0604030504040204" pitchFamily="50" charset="-128"/>
              </a:rPr>
              <a:t>対象業界の市場規模</a:t>
            </a:r>
          </a:p>
        </p:txBody>
      </p:sp>
      <p:cxnSp>
        <p:nvCxnSpPr>
          <p:cNvPr id="10" name="直線矢印コネクタ 9">
            <a:extLst>
              <a:ext uri="{FF2B5EF4-FFF2-40B4-BE49-F238E27FC236}">
                <a16:creationId xmlns:a16="http://schemas.microsoft.com/office/drawing/2014/main" id="{CC879BCE-4027-44A4-D8C5-2E9DD3EDBFAD}"/>
              </a:ext>
            </a:extLst>
          </p:cNvPr>
          <p:cNvCxnSpPr>
            <a:cxnSpLocks/>
          </p:cNvCxnSpPr>
          <p:nvPr/>
        </p:nvCxnSpPr>
        <p:spPr>
          <a:xfrm>
            <a:off x="5412243" y="5810971"/>
            <a:ext cx="2939278" cy="1"/>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E1E2D783-F00C-1F8D-AC50-411FD94FD949}"/>
              </a:ext>
            </a:extLst>
          </p:cNvPr>
          <p:cNvCxnSpPr>
            <a:cxnSpLocks/>
          </p:cNvCxnSpPr>
          <p:nvPr/>
        </p:nvCxnSpPr>
        <p:spPr>
          <a:xfrm flipV="1">
            <a:off x="5412243" y="3601557"/>
            <a:ext cx="0" cy="2209415"/>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1ADB33E1-4209-7078-B8B1-B3400578A376}"/>
              </a:ext>
            </a:extLst>
          </p:cNvPr>
          <p:cNvSpPr txBox="1"/>
          <p:nvPr/>
        </p:nvSpPr>
        <p:spPr>
          <a:xfrm>
            <a:off x="4782441" y="3346678"/>
            <a:ext cx="1212875"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575757"/>
                </a:solidFill>
                <a:latin typeface="Meiryo UI" panose="020B0604030504040204" pitchFamily="50" charset="-128"/>
                <a:ea typeface="Meiryo UI" panose="020B0604030504040204" pitchFamily="50" charset="-128"/>
              </a:rPr>
              <a:t>自社売上（億円）</a:t>
            </a:r>
          </a:p>
        </p:txBody>
      </p:sp>
      <p:cxnSp>
        <p:nvCxnSpPr>
          <p:cNvPr id="14" name="直線矢印コネクタ 13">
            <a:extLst>
              <a:ext uri="{FF2B5EF4-FFF2-40B4-BE49-F238E27FC236}">
                <a16:creationId xmlns:a16="http://schemas.microsoft.com/office/drawing/2014/main" id="{9F98B24C-7127-3FCA-2565-5AF3FA913C73}"/>
              </a:ext>
            </a:extLst>
          </p:cNvPr>
          <p:cNvCxnSpPr>
            <a:cxnSpLocks/>
          </p:cNvCxnSpPr>
          <p:nvPr/>
        </p:nvCxnSpPr>
        <p:spPr>
          <a:xfrm flipV="1">
            <a:off x="6912053" y="3789726"/>
            <a:ext cx="0" cy="2008559"/>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D7538572-DBB6-5057-159A-9F7EF36F42A2}"/>
              </a:ext>
            </a:extLst>
          </p:cNvPr>
          <p:cNvSpPr txBox="1"/>
          <p:nvPr/>
        </p:nvSpPr>
        <p:spPr>
          <a:xfrm>
            <a:off x="6540240" y="5893729"/>
            <a:ext cx="751326"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2024</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cxnSp>
        <p:nvCxnSpPr>
          <p:cNvPr id="16" name="直線矢印コネクタ 15">
            <a:extLst>
              <a:ext uri="{FF2B5EF4-FFF2-40B4-BE49-F238E27FC236}">
                <a16:creationId xmlns:a16="http://schemas.microsoft.com/office/drawing/2014/main" id="{384F4343-2F1A-309A-ECB3-A21AA6E69B68}"/>
              </a:ext>
            </a:extLst>
          </p:cNvPr>
          <p:cNvCxnSpPr>
            <a:cxnSpLocks/>
          </p:cNvCxnSpPr>
          <p:nvPr/>
        </p:nvCxnSpPr>
        <p:spPr>
          <a:xfrm flipV="1">
            <a:off x="6894514" y="5008282"/>
            <a:ext cx="563295" cy="42118"/>
          </a:xfrm>
          <a:prstGeom prst="straightConnector1">
            <a:avLst/>
          </a:prstGeom>
          <a:ln w="28575" cap="rnd">
            <a:solidFill>
              <a:schemeClr val="accent1"/>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85913C9-A183-FF9E-2870-E8EA01A6473A}"/>
              </a:ext>
            </a:extLst>
          </p:cNvPr>
          <p:cNvCxnSpPr>
            <a:cxnSpLocks/>
          </p:cNvCxnSpPr>
          <p:nvPr/>
        </p:nvCxnSpPr>
        <p:spPr>
          <a:xfrm>
            <a:off x="5597771" y="4999990"/>
            <a:ext cx="1296742" cy="50409"/>
          </a:xfrm>
          <a:prstGeom prst="straightConnector1">
            <a:avLst/>
          </a:prstGeom>
          <a:ln w="28575" cap="rnd">
            <a:solidFill>
              <a:schemeClr val="accent1"/>
            </a:solidFill>
            <a:prstDash val="solid"/>
            <a:round/>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84B6C941-2BE7-C375-5F4C-C2984284E327}"/>
              </a:ext>
            </a:extLst>
          </p:cNvPr>
          <p:cNvSpPr txBox="1"/>
          <p:nvPr/>
        </p:nvSpPr>
        <p:spPr>
          <a:xfrm>
            <a:off x="5199841" y="5893729"/>
            <a:ext cx="751326"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2019</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cxnSp>
        <p:nvCxnSpPr>
          <p:cNvPr id="19" name="直線矢印コネクタ 18">
            <a:extLst>
              <a:ext uri="{FF2B5EF4-FFF2-40B4-BE49-F238E27FC236}">
                <a16:creationId xmlns:a16="http://schemas.microsoft.com/office/drawing/2014/main" id="{167EBC5E-443B-0494-A62D-47E63A9AA0A5}"/>
              </a:ext>
            </a:extLst>
          </p:cNvPr>
          <p:cNvCxnSpPr>
            <a:cxnSpLocks/>
          </p:cNvCxnSpPr>
          <p:nvPr/>
        </p:nvCxnSpPr>
        <p:spPr>
          <a:xfrm flipV="1">
            <a:off x="5580231" y="3789726"/>
            <a:ext cx="0" cy="2008559"/>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C4CB87CB-28C0-93C1-CCAC-8A20805A060D}"/>
              </a:ext>
            </a:extLst>
          </p:cNvPr>
          <p:cNvCxnSpPr>
            <a:cxnSpLocks/>
          </p:cNvCxnSpPr>
          <p:nvPr/>
        </p:nvCxnSpPr>
        <p:spPr>
          <a:xfrm flipV="1">
            <a:off x="8356183" y="3789726"/>
            <a:ext cx="0" cy="2008559"/>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0620E76-82AF-0260-1676-8D8454E6C153}"/>
              </a:ext>
            </a:extLst>
          </p:cNvPr>
          <p:cNvSpPr txBox="1"/>
          <p:nvPr/>
        </p:nvSpPr>
        <p:spPr>
          <a:xfrm>
            <a:off x="7984370" y="5893729"/>
            <a:ext cx="751326"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2029</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cxnSp>
        <p:nvCxnSpPr>
          <p:cNvPr id="24" name="直線矢印コネクタ 23">
            <a:extLst>
              <a:ext uri="{FF2B5EF4-FFF2-40B4-BE49-F238E27FC236}">
                <a16:creationId xmlns:a16="http://schemas.microsoft.com/office/drawing/2014/main" id="{114FB9D9-89F3-EA09-AD2F-B7D0708928D7}"/>
              </a:ext>
            </a:extLst>
          </p:cNvPr>
          <p:cNvCxnSpPr>
            <a:cxnSpLocks/>
          </p:cNvCxnSpPr>
          <p:nvPr/>
        </p:nvCxnSpPr>
        <p:spPr>
          <a:xfrm flipH="1" flipV="1">
            <a:off x="5412243" y="4908637"/>
            <a:ext cx="2943939" cy="7706"/>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90D5A3F9-C3E7-A3B5-BD28-6438EE301758}"/>
              </a:ext>
            </a:extLst>
          </p:cNvPr>
          <p:cNvCxnSpPr>
            <a:cxnSpLocks/>
          </p:cNvCxnSpPr>
          <p:nvPr/>
        </p:nvCxnSpPr>
        <p:spPr>
          <a:xfrm flipV="1">
            <a:off x="5584894" y="4791007"/>
            <a:ext cx="1331008" cy="405093"/>
          </a:xfrm>
          <a:prstGeom prst="straightConnector1">
            <a:avLst/>
          </a:prstGeom>
          <a:ln w="9525"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120EDC19-1856-377B-0010-53C211F18609}"/>
              </a:ext>
            </a:extLst>
          </p:cNvPr>
          <p:cNvCxnSpPr>
            <a:cxnSpLocks/>
          </p:cNvCxnSpPr>
          <p:nvPr/>
        </p:nvCxnSpPr>
        <p:spPr>
          <a:xfrm flipH="1" flipV="1">
            <a:off x="5412243" y="4147540"/>
            <a:ext cx="2943939" cy="7706"/>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493A7A73-C899-9BC9-0BCC-3C1A2F2374CF}"/>
              </a:ext>
            </a:extLst>
          </p:cNvPr>
          <p:cNvSpPr/>
          <p:nvPr/>
        </p:nvSpPr>
        <p:spPr>
          <a:xfrm>
            <a:off x="8373997" y="3919918"/>
            <a:ext cx="892387" cy="40176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100" dirty="0">
                <a:solidFill>
                  <a:srgbClr val="575757"/>
                </a:solidFill>
                <a:latin typeface="Meiryo UI" panose="020B0604030504040204" pitchFamily="50" charset="-128"/>
                <a:ea typeface="Meiryo UI" panose="020B0604030504040204" pitchFamily="50" charset="-128"/>
              </a:rPr>
              <a:t>当社の事業売上高</a:t>
            </a:r>
          </a:p>
        </p:txBody>
      </p:sp>
      <p:cxnSp>
        <p:nvCxnSpPr>
          <p:cNvPr id="37" name="直線矢印コネクタ 36">
            <a:extLst>
              <a:ext uri="{FF2B5EF4-FFF2-40B4-BE49-F238E27FC236}">
                <a16:creationId xmlns:a16="http://schemas.microsoft.com/office/drawing/2014/main" id="{8B095B6D-F740-00CC-F408-71038DF50A2F}"/>
              </a:ext>
            </a:extLst>
          </p:cNvPr>
          <p:cNvCxnSpPr>
            <a:cxnSpLocks/>
          </p:cNvCxnSpPr>
          <p:nvPr/>
        </p:nvCxnSpPr>
        <p:spPr>
          <a:xfrm flipV="1">
            <a:off x="7457809" y="3789726"/>
            <a:ext cx="0" cy="2008559"/>
          </a:xfrm>
          <a:prstGeom prst="straightConnector1">
            <a:avLst/>
          </a:prstGeom>
          <a:ln w="9525" cap="rnd">
            <a:solidFill>
              <a:schemeClr val="tx1">
                <a:lumMod val="60000"/>
                <a:lumOff val="40000"/>
              </a:schemeClr>
            </a:solidFill>
            <a:prstDash val="dash"/>
            <a:round/>
            <a:tailEnd type="non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E1DFD552-90C0-816F-30A3-6E6E2B71745E}"/>
              </a:ext>
            </a:extLst>
          </p:cNvPr>
          <p:cNvSpPr/>
          <p:nvPr/>
        </p:nvSpPr>
        <p:spPr>
          <a:xfrm>
            <a:off x="6915902" y="5296086"/>
            <a:ext cx="554103" cy="358279"/>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37148" numCol="1" spcCol="0" rtlCol="0" fromWordArt="0" anchor="ctr" anchorCtr="0" forceAA="0" compatLnSpc="1">
            <a:prstTxWarp prst="textNoShape">
              <a:avLst/>
            </a:prstTxWarp>
            <a:noAutofit/>
          </a:bodyPr>
          <a:lstStyle/>
          <a:p>
            <a:pPr algn="ctr" defTabSz="742950"/>
            <a:r>
              <a:rPr kumimoji="1" lang="ja-JP" altLang="en-US" sz="1200" dirty="0">
                <a:solidFill>
                  <a:srgbClr val="575757"/>
                </a:solidFill>
                <a:latin typeface="Meiryo UI" panose="020B0604030504040204" pitchFamily="50" charset="-128"/>
                <a:ea typeface="Meiryo UI" panose="020B0604030504040204" pitchFamily="50" charset="-128"/>
              </a:rPr>
              <a:t>設備投資期間</a:t>
            </a:r>
          </a:p>
        </p:txBody>
      </p:sp>
      <p:sp>
        <p:nvSpPr>
          <p:cNvPr id="40" name="テキスト ボックス 39">
            <a:extLst>
              <a:ext uri="{FF2B5EF4-FFF2-40B4-BE49-F238E27FC236}">
                <a16:creationId xmlns:a16="http://schemas.microsoft.com/office/drawing/2014/main" id="{011FCBD3-70CB-0104-2F3A-489AC5C7EB9D}"/>
              </a:ext>
            </a:extLst>
          </p:cNvPr>
          <p:cNvSpPr txBox="1"/>
          <p:nvPr/>
        </p:nvSpPr>
        <p:spPr>
          <a:xfrm>
            <a:off x="7094342" y="5893729"/>
            <a:ext cx="751326"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Meiryo UI" panose="020B0604030504040204" pitchFamily="50" charset="-128"/>
                <a:ea typeface="Meiryo UI" panose="020B0604030504040204" pitchFamily="50" charset="-128"/>
              </a:rPr>
              <a:t>2026</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cxnSp>
        <p:nvCxnSpPr>
          <p:cNvPr id="82" name="直線矢印コネクタ 81">
            <a:extLst>
              <a:ext uri="{FF2B5EF4-FFF2-40B4-BE49-F238E27FC236}">
                <a16:creationId xmlns:a16="http://schemas.microsoft.com/office/drawing/2014/main" id="{F93E66E2-4AB2-1E8C-1CCB-94A7EEC07DBE}"/>
              </a:ext>
            </a:extLst>
          </p:cNvPr>
          <p:cNvCxnSpPr>
            <a:cxnSpLocks/>
          </p:cNvCxnSpPr>
          <p:nvPr/>
        </p:nvCxnSpPr>
        <p:spPr>
          <a:xfrm flipV="1">
            <a:off x="7470005" y="4155246"/>
            <a:ext cx="881516" cy="853036"/>
          </a:xfrm>
          <a:prstGeom prst="straightConnector1">
            <a:avLst/>
          </a:prstGeom>
          <a:ln w="28575" cap="rnd">
            <a:solidFill>
              <a:schemeClr val="accent1"/>
            </a:solidFill>
            <a:prstDash val="solid"/>
            <a:round/>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C89FE0B0-5AAA-6E4D-24A8-3F763989ED92}"/>
              </a:ext>
            </a:extLst>
          </p:cNvPr>
          <p:cNvCxnSpPr>
            <a:cxnSpLocks/>
          </p:cNvCxnSpPr>
          <p:nvPr/>
        </p:nvCxnSpPr>
        <p:spPr>
          <a:xfrm flipV="1">
            <a:off x="6903594" y="4519299"/>
            <a:ext cx="1437721" cy="274201"/>
          </a:xfrm>
          <a:prstGeom prst="straightConnector1">
            <a:avLst/>
          </a:prstGeom>
          <a:ln w="9525" cap="rnd">
            <a:solidFill>
              <a:schemeClr val="tx1"/>
            </a:solidFill>
            <a:prstDash val="solid"/>
            <a:round/>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B669DFEF-77A1-5AE0-43BC-AB7D04E00CCB}"/>
              </a:ext>
            </a:extLst>
          </p:cNvPr>
          <p:cNvSpPr/>
          <p:nvPr/>
        </p:nvSpPr>
        <p:spPr>
          <a:xfrm>
            <a:off x="5890346" y="4628318"/>
            <a:ext cx="892387" cy="110618"/>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en-US" altLang="ja-JP" sz="1200" dirty="0">
                <a:solidFill>
                  <a:srgbClr val="575757"/>
                </a:solidFill>
                <a:latin typeface="Meiryo UI" panose="020B0604030504040204" pitchFamily="50" charset="-128"/>
                <a:ea typeface="Meiryo UI" panose="020B0604030504040204" pitchFamily="50" charset="-128"/>
              </a:rPr>
              <a:t>CAGR</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94" name="吹き出し: 角を丸めた四角形 93">
            <a:extLst>
              <a:ext uri="{FF2B5EF4-FFF2-40B4-BE49-F238E27FC236}">
                <a16:creationId xmlns:a16="http://schemas.microsoft.com/office/drawing/2014/main" id="{C8EC1C58-4BEF-8AAA-B716-B87E432849D6}"/>
              </a:ext>
            </a:extLst>
          </p:cNvPr>
          <p:cNvSpPr/>
          <p:nvPr/>
        </p:nvSpPr>
        <p:spPr>
          <a:xfrm>
            <a:off x="6281228" y="3620137"/>
            <a:ext cx="1688816" cy="523550"/>
          </a:xfrm>
          <a:prstGeom prst="wedgeRoundRectCallout">
            <a:avLst>
              <a:gd name="adj1" fmla="val 44986"/>
              <a:gd name="adj2" fmla="val 114078"/>
              <a:gd name="adj3" fmla="val 16667"/>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000" dirty="0">
                <a:solidFill>
                  <a:srgbClr val="575757"/>
                </a:solidFill>
                <a:latin typeface="Meiryo UI" panose="020B0604030504040204" pitchFamily="50" charset="-128"/>
                <a:ea typeface="Meiryo UI" panose="020B0604030504040204" pitchFamily="50" charset="-128"/>
              </a:rPr>
              <a:t>設備投資によって規模拡大・生産性向上を見込む</a:t>
            </a:r>
          </a:p>
        </p:txBody>
      </p:sp>
      <p:sp>
        <p:nvSpPr>
          <p:cNvPr id="111" name="正方形/長方形 110">
            <a:extLst>
              <a:ext uri="{FF2B5EF4-FFF2-40B4-BE49-F238E27FC236}">
                <a16:creationId xmlns:a16="http://schemas.microsoft.com/office/drawing/2014/main" id="{01FEE333-BC98-C63B-8E0A-489D1467620B}"/>
              </a:ext>
            </a:extLst>
          </p:cNvPr>
          <p:cNvSpPr/>
          <p:nvPr/>
        </p:nvSpPr>
        <p:spPr>
          <a:xfrm>
            <a:off x="4870519" y="3054183"/>
            <a:ext cx="1428750" cy="262471"/>
          </a:xfrm>
          <a:prstGeom prst="rect">
            <a:avLst/>
          </a:prstGeom>
          <a:solidFill>
            <a:schemeClr val="accent4">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defTabSz="742950">
              <a:defRPr/>
            </a:pPr>
            <a:r>
              <a:rPr kumimoji="1" lang="ja-JP" altLang="en-US" sz="1000" dirty="0">
                <a:solidFill>
                  <a:srgbClr val="575757"/>
                </a:solidFill>
                <a:latin typeface="Meiryo UI" panose="020B0604030504040204" pitchFamily="50" charset="-128"/>
                <a:ea typeface="Meiryo UI" panose="020B0604030504040204" pitchFamily="50" charset="-128"/>
              </a:rPr>
              <a:t>グラフイメージ</a:t>
            </a:r>
          </a:p>
        </p:txBody>
      </p:sp>
      <p:cxnSp>
        <p:nvCxnSpPr>
          <p:cNvPr id="6" name="直線矢印コネクタ 5">
            <a:extLst>
              <a:ext uri="{FF2B5EF4-FFF2-40B4-BE49-F238E27FC236}">
                <a16:creationId xmlns:a16="http://schemas.microsoft.com/office/drawing/2014/main" id="{D606A31D-900D-FAAB-48A0-756E9C4BFCFF}"/>
              </a:ext>
            </a:extLst>
          </p:cNvPr>
          <p:cNvCxnSpPr>
            <a:cxnSpLocks/>
          </p:cNvCxnSpPr>
          <p:nvPr/>
        </p:nvCxnSpPr>
        <p:spPr>
          <a:xfrm flipV="1">
            <a:off x="8351521" y="3601557"/>
            <a:ext cx="0" cy="2209415"/>
          </a:xfrm>
          <a:prstGeom prst="straightConnector1">
            <a:avLst/>
          </a:prstGeom>
          <a:ln w="2857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97E2FEEA-D9D4-DBE8-A634-83C085398805}"/>
              </a:ext>
            </a:extLst>
          </p:cNvPr>
          <p:cNvSpPr txBox="1"/>
          <p:nvPr/>
        </p:nvSpPr>
        <p:spPr>
          <a:xfrm>
            <a:off x="7753595" y="3346678"/>
            <a:ext cx="1212875" cy="22678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575757"/>
                </a:solidFill>
                <a:latin typeface="Meiryo UI" panose="020B0604030504040204" pitchFamily="50" charset="-128"/>
                <a:ea typeface="Meiryo UI" panose="020B0604030504040204" pitchFamily="50" charset="-128"/>
              </a:rPr>
              <a:t>市場規模</a:t>
            </a:r>
          </a:p>
        </p:txBody>
      </p:sp>
      <p:sp>
        <p:nvSpPr>
          <p:cNvPr id="3" name="テキスト ボックス 2">
            <a:extLst>
              <a:ext uri="{FF2B5EF4-FFF2-40B4-BE49-F238E27FC236}">
                <a16:creationId xmlns:a16="http://schemas.microsoft.com/office/drawing/2014/main" id="{0B2806FF-83AC-B0B5-A09C-17ABFBB06EFB}"/>
              </a:ext>
            </a:extLst>
          </p:cNvPr>
          <p:cNvSpPr txBox="1"/>
          <p:nvPr/>
        </p:nvSpPr>
        <p:spPr>
          <a:xfrm>
            <a:off x="8537896" y="5874685"/>
            <a:ext cx="595081" cy="26486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000" dirty="0">
                <a:solidFill>
                  <a:srgbClr val="575757"/>
                </a:solidFill>
                <a:latin typeface="Meiryo UI" panose="020B0604030504040204" pitchFamily="50" charset="-128"/>
                <a:ea typeface="Meiryo UI" panose="020B0604030504040204" pitchFamily="50" charset="-128"/>
              </a:rPr>
              <a:t>(</a:t>
            </a:r>
            <a:r>
              <a:rPr kumimoji="1" lang="ja-JP" altLang="en-US" sz="1000" dirty="0">
                <a:solidFill>
                  <a:srgbClr val="575757"/>
                </a:solidFill>
                <a:latin typeface="Meiryo UI" panose="020B0604030504040204" pitchFamily="50" charset="-128"/>
                <a:ea typeface="Meiryo UI" panose="020B0604030504040204" pitchFamily="50" charset="-128"/>
              </a:rPr>
              <a:t>年度</a:t>
            </a:r>
            <a:r>
              <a:rPr kumimoji="1" lang="en-US" altLang="ja-JP" sz="1000" dirty="0">
                <a:solidFill>
                  <a:srgbClr val="575757"/>
                </a:solidFill>
                <a:latin typeface="Meiryo UI" panose="020B0604030504040204" pitchFamily="50" charset="-128"/>
                <a:ea typeface="Meiryo UI" panose="020B0604030504040204" pitchFamily="50" charset="-128"/>
              </a:rPr>
              <a:t>)</a:t>
            </a:r>
            <a:endParaRPr kumimoji="1" lang="ja-JP" altLang="en-US" sz="10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036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9DA2F7A-735F-0379-111E-8FAFC4319AF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09DA2F7A-735F-0379-111E-8FAFC4319AF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タイトル 3">
            <a:extLst>
              <a:ext uri="{FF2B5EF4-FFF2-40B4-BE49-F238E27FC236}">
                <a16:creationId xmlns:a16="http://schemas.microsoft.com/office/drawing/2014/main" id="{A6564539-26D3-AFF0-0968-5CB90C1719E4}"/>
              </a:ext>
            </a:extLst>
          </p:cNvPr>
          <p:cNvSpPr>
            <a:spLocks noGrp="1"/>
          </p:cNvSpPr>
          <p:nvPr>
            <p:ph type="title"/>
          </p:nvPr>
        </p:nvSpPr>
        <p:spPr>
          <a:xfrm>
            <a:off x="511875" y="239100"/>
            <a:ext cx="8883347" cy="166199"/>
          </a:xfrm>
        </p:spPr>
        <p:txBody>
          <a:bodyPr vert="horz"/>
          <a:lstStyle/>
          <a:p>
            <a:r>
              <a:rPr lang="en-US" altLang="ja-JP" sz="1200" dirty="0"/>
              <a:t>3.</a:t>
            </a:r>
            <a:r>
              <a:rPr lang="ja-JP" altLang="en-US" sz="1200" dirty="0"/>
              <a:t>現状分析の状況：内部環境</a:t>
            </a:r>
            <a:endParaRPr lang="ja-JP" altLang="en-US"/>
          </a:p>
        </p:txBody>
      </p:sp>
      <p:sp>
        <p:nvSpPr>
          <p:cNvPr id="5" name="テキスト プレースホルダー 4">
            <a:extLst>
              <a:ext uri="{FF2B5EF4-FFF2-40B4-BE49-F238E27FC236}">
                <a16:creationId xmlns:a16="http://schemas.microsoft.com/office/drawing/2014/main" id="{AF0F6003-1053-239C-B78E-B987BD07F164}"/>
              </a:ext>
            </a:extLst>
          </p:cNvPr>
          <p:cNvSpPr>
            <a:spLocks noGrp="1"/>
          </p:cNvSpPr>
          <p:nvPr>
            <p:ph type="body" sz="quarter" idx="15"/>
          </p:nvPr>
        </p:nvSpPr>
        <p:spPr/>
        <p:txBody>
          <a:bodyPr/>
          <a:lstStyle/>
          <a:p>
            <a:endParaRPr lang="ja-JP" altLang="en-US"/>
          </a:p>
        </p:txBody>
      </p:sp>
      <p:sp>
        <p:nvSpPr>
          <p:cNvPr id="130" name="正方形/長方形 129">
            <a:extLst>
              <a:ext uri="{FF2B5EF4-FFF2-40B4-BE49-F238E27FC236}">
                <a16:creationId xmlns:a16="http://schemas.microsoft.com/office/drawing/2014/main" id="{216F24AE-E866-29F2-8459-1C4925404EDE}"/>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prstClr val="black"/>
                </a:solidFill>
                <a:latin typeface="Meiryo UI" panose="020B0604030504040204" pitchFamily="50" charset="-128"/>
                <a:ea typeface="Meiryo UI" panose="020B0604030504040204" pitchFamily="50" charset="-128"/>
              </a:rPr>
              <a:t>ヒト・モノ（技術含む）・カネ・情報（データやネットワーク含む）について、自社の強み・弱みの認識を簡潔に記載ください</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prstClr val="black"/>
                </a:solidFill>
                <a:latin typeface="Meiryo UI" panose="020B0604030504040204" pitchFamily="50" charset="-128"/>
                <a:ea typeface="Meiryo UI" panose="020B0604030504040204" pitchFamily="50" charset="-128"/>
              </a:rPr>
              <a:t>強みだけでなく、考えうるリスクや脅威等の弱みをいかに正確に認識しているかについても評価対象となるため記載ください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7992D1A-464F-14C7-AB0E-6F6D68367C2C}"/>
              </a:ext>
            </a:extLst>
          </p:cNvPr>
          <p:cNvSpPr/>
          <p:nvPr/>
        </p:nvSpPr>
        <p:spPr>
          <a:xfrm>
            <a:off x="1077485" y="2090360"/>
            <a:ext cx="4140000" cy="360000"/>
          </a:xfrm>
          <a:prstGeom prst="rect">
            <a:avLst/>
          </a:prstGeom>
          <a:solidFill>
            <a:schemeClr val="accent1">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200" b="1" dirty="0">
                <a:solidFill>
                  <a:srgbClr val="575757"/>
                </a:solidFill>
                <a:latin typeface="Meiryo UI" panose="020B0604030504040204" pitchFamily="50" charset="-128"/>
                <a:ea typeface="Meiryo UI" panose="020B0604030504040204" pitchFamily="50" charset="-128"/>
              </a:rPr>
              <a:t>強み</a:t>
            </a:r>
          </a:p>
        </p:txBody>
      </p:sp>
      <p:sp>
        <p:nvSpPr>
          <p:cNvPr id="7" name="正方形/長方形 6">
            <a:extLst>
              <a:ext uri="{FF2B5EF4-FFF2-40B4-BE49-F238E27FC236}">
                <a16:creationId xmlns:a16="http://schemas.microsoft.com/office/drawing/2014/main" id="{19B67C17-938B-E4D5-B542-D86841BE67EF}"/>
              </a:ext>
            </a:extLst>
          </p:cNvPr>
          <p:cNvSpPr/>
          <p:nvPr/>
        </p:nvSpPr>
        <p:spPr>
          <a:xfrm>
            <a:off x="5255222" y="2090360"/>
            <a:ext cx="4140000" cy="360000"/>
          </a:xfrm>
          <a:prstGeom prst="rect">
            <a:avLst/>
          </a:prstGeom>
          <a:solidFill>
            <a:schemeClr val="bg2">
              <a:lumMod val="9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200" b="1" dirty="0">
                <a:solidFill>
                  <a:srgbClr val="575757"/>
                </a:solidFill>
                <a:latin typeface="Meiryo UI" panose="020B0604030504040204" pitchFamily="50" charset="-128"/>
                <a:ea typeface="Meiryo UI" panose="020B0604030504040204" pitchFamily="50" charset="-128"/>
              </a:rPr>
              <a:t>弱み</a:t>
            </a:r>
          </a:p>
        </p:txBody>
      </p:sp>
      <p:sp>
        <p:nvSpPr>
          <p:cNvPr id="10" name="正方形/長方形 9">
            <a:extLst>
              <a:ext uri="{FF2B5EF4-FFF2-40B4-BE49-F238E27FC236}">
                <a16:creationId xmlns:a16="http://schemas.microsoft.com/office/drawing/2014/main" id="{A0BD21E3-3E6E-A74B-8C8D-DA09DEF80F8F}"/>
              </a:ext>
            </a:extLst>
          </p:cNvPr>
          <p:cNvSpPr/>
          <p:nvPr/>
        </p:nvSpPr>
        <p:spPr>
          <a:xfrm>
            <a:off x="510777" y="2467778"/>
            <a:ext cx="540000" cy="972000"/>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ヒト</a:t>
            </a:r>
          </a:p>
        </p:txBody>
      </p:sp>
      <p:sp>
        <p:nvSpPr>
          <p:cNvPr id="11" name="正方形/長方形 10">
            <a:extLst>
              <a:ext uri="{FF2B5EF4-FFF2-40B4-BE49-F238E27FC236}">
                <a16:creationId xmlns:a16="http://schemas.microsoft.com/office/drawing/2014/main" id="{9D69790D-F0A1-C176-ABEE-732A5BFEE476}"/>
              </a:ext>
            </a:extLst>
          </p:cNvPr>
          <p:cNvSpPr/>
          <p:nvPr/>
        </p:nvSpPr>
        <p:spPr>
          <a:xfrm>
            <a:off x="510777" y="3464687"/>
            <a:ext cx="540000" cy="972000"/>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モノ</a:t>
            </a:r>
          </a:p>
        </p:txBody>
      </p:sp>
      <p:sp>
        <p:nvSpPr>
          <p:cNvPr id="12" name="正方形/長方形 11">
            <a:extLst>
              <a:ext uri="{FF2B5EF4-FFF2-40B4-BE49-F238E27FC236}">
                <a16:creationId xmlns:a16="http://schemas.microsoft.com/office/drawing/2014/main" id="{B3B3693A-85A1-9689-189E-8B63D6F60076}"/>
              </a:ext>
            </a:extLst>
          </p:cNvPr>
          <p:cNvSpPr/>
          <p:nvPr/>
        </p:nvSpPr>
        <p:spPr>
          <a:xfrm>
            <a:off x="510777" y="4461596"/>
            <a:ext cx="540000" cy="972000"/>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カネ</a:t>
            </a:r>
          </a:p>
        </p:txBody>
      </p:sp>
      <p:sp>
        <p:nvSpPr>
          <p:cNvPr id="13" name="正方形/長方形 12">
            <a:extLst>
              <a:ext uri="{FF2B5EF4-FFF2-40B4-BE49-F238E27FC236}">
                <a16:creationId xmlns:a16="http://schemas.microsoft.com/office/drawing/2014/main" id="{1A7EF8FA-A5D8-F9D5-B800-319F7542F5CB}"/>
              </a:ext>
            </a:extLst>
          </p:cNvPr>
          <p:cNvSpPr/>
          <p:nvPr/>
        </p:nvSpPr>
        <p:spPr>
          <a:xfrm>
            <a:off x="510777" y="5458506"/>
            <a:ext cx="540000" cy="972000"/>
          </a:xfrm>
          <a:prstGeom prst="rect">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algn="ctr" defTabSz="742950"/>
            <a:r>
              <a:rPr kumimoji="1" lang="ja-JP" altLang="en-US" sz="1200" b="1" dirty="0">
                <a:solidFill>
                  <a:srgbClr val="575757"/>
                </a:solidFill>
                <a:latin typeface="Meiryo UI" panose="020B0604030504040204" pitchFamily="50" charset="-128"/>
                <a:ea typeface="Meiryo UI" panose="020B0604030504040204" pitchFamily="50" charset="-128"/>
              </a:rPr>
              <a:t>情報</a:t>
            </a:r>
          </a:p>
        </p:txBody>
      </p:sp>
      <p:sp>
        <p:nvSpPr>
          <p:cNvPr id="24" name="フリーフォーム: 図形 23">
            <a:extLst>
              <a:ext uri="{FF2B5EF4-FFF2-40B4-BE49-F238E27FC236}">
                <a16:creationId xmlns:a16="http://schemas.microsoft.com/office/drawing/2014/main" id="{E7C35624-5E3D-510B-697F-18BA39879B17}"/>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経営力　</a:t>
            </a:r>
            <a:r>
              <a:rPr kumimoji="1" lang="ja-JP" altLang="en-US" sz="800" b="1" dirty="0">
                <a:solidFill>
                  <a:srgbClr val="D9D9D9"/>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25" name="フリーフォーム: 図形 24">
            <a:extLst>
              <a:ext uri="{FF2B5EF4-FFF2-40B4-BE49-F238E27FC236}">
                <a16:creationId xmlns:a16="http://schemas.microsoft.com/office/drawing/2014/main" id="{157CEF4C-0E6A-2F35-4049-FE9CFD3B68F4}"/>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26" name="フリーフォーム: 図形 25">
            <a:extLst>
              <a:ext uri="{FF2B5EF4-FFF2-40B4-BE49-F238E27FC236}">
                <a16:creationId xmlns:a16="http://schemas.microsoft.com/office/drawing/2014/main" id="{DDB9C20A-E231-936C-30A9-DB9F2036D4D7}"/>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27" name="フリーフォーム: 図形 26">
            <a:extLst>
              <a:ext uri="{FF2B5EF4-FFF2-40B4-BE49-F238E27FC236}">
                <a16:creationId xmlns:a16="http://schemas.microsoft.com/office/drawing/2014/main" id="{1EEE2DF9-FD50-3B4E-8AC4-77C25A235C0D}"/>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28" name="フリーフォーム: 図形 27">
            <a:extLst>
              <a:ext uri="{FF2B5EF4-FFF2-40B4-BE49-F238E27FC236}">
                <a16:creationId xmlns:a16="http://schemas.microsoft.com/office/drawing/2014/main" id="{58937B0D-814C-6AEE-09ED-4479FE5A5BCF}"/>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31" name="正方形/長方形 30">
            <a:extLst>
              <a:ext uri="{FF2B5EF4-FFF2-40B4-BE49-F238E27FC236}">
                <a16:creationId xmlns:a16="http://schemas.microsoft.com/office/drawing/2014/main" id="{536830B0-CC04-1844-AC72-D53FD1C2645E}"/>
              </a:ext>
            </a:extLst>
          </p:cNvPr>
          <p:cNvSpPr/>
          <p:nvPr/>
        </p:nvSpPr>
        <p:spPr>
          <a:xfrm>
            <a:off x="1077486" y="2465614"/>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ja-JP" altLang="en-US" sz="1200">
                <a:solidFill>
                  <a:srgbClr val="575757"/>
                </a:solidFill>
                <a:latin typeface="Meiryo UI" panose="020B0604030504040204" pitchFamily="50" charset="-128"/>
                <a:ea typeface="Meiryo UI" panose="020B0604030504040204" pitchFamily="50" charset="-128"/>
              </a:rPr>
              <a:t>（例：</a:t>
            </a:r>
            <a:r>
              <a:rPr kumimoji="1" lang="en-US" altLang="ja-JP" sz="1200">
                <a:solidFill>
                  <a:srgbClr val="575757"/>
                </a:solidFill>
                <a:latin typeface="Meiryo UI" panose="020B0604030504040204" pitchFamily="50" charset="-128"/>
                <a:ea typeface="Meiryo UI" panose="020B0604030504040204" pitchFamily="50" charset="-128"/>
              </a:rPr>
              <a:t>OJT</a:t>
            </a:r>
            <a:r>
              <a:rPr kumimoji="1" lang="ja-JP" altLang="en-US" sz="1200">
                <a:solidFill>
                  <a:srgbClr val="575757"/>
                </a:solidFill>
                <a:latin typeface="Meiryo UI" panose="020B0604030504040204" pitchFamily="50" charset="-128"/>
                <a:ea typeface="Meiryo UI" panose="020B0604030504040204" pitchFamily="50" charset="-128"/>
              </a:rPr>
              <a:t>に力を入れており離職率が低く</a:t>
            </a:r>
            <a:r>
              <a:rPr kumimoji="1" lang="ja-JP" altLang="en-US" sz="1200" dirty="0">
                <a:solidFill>
                  <a:srgbClr val="575757"/>
                </a:solidFill>
                <a:latin typeface="Meiryo UI" panose="020B0604030504040204" pitchFamily="50" charset="-128"/>
                <a:ea typeface="Meiryo UI" panose="020B0604030504040204" pitchFamily="50" charset="-128"/>
              </a:rPr>
              <a:t>優秀</a:t>
            </a:r>
            <a:r>
              <a:rPr kumimoji="1" lang="ja-JP" altLang="en-US" sz="1200">
                <a:solidFill>
                  <a:srgbClr val="575757"/>
                </a:solidFill>
                <a:latin typeface="Meiryo UI" panose="020B0604030504040204" pitchFamily="50" charset="-128"/>
                <a:ea typeface="Meiryo UI" panose="020B0604030504040204" pitchFamily="50" charset="-128"/>
              </a:rPr>
              <a:t>な</a:t>
            </a:r>
            <a:r>
              <a:rPr kumimoji="1" lang="ja-JP" altLang="en-US" sz="1200" dirty="0">
                <a:solidFill>
                  <a:srgbClr val="575757"/>
                </a:solidFill>
                <a:latin typeface="Meiryo UI" panose="020B0604030504040204" pitchFamily="50" charset="-128"/>
                <a:ea typeface="Meiryo UI" panose="020B0604030504040204" pitchFamily="50" charset="-128"/>
              </a:rPr>
              <a:t>人材がそろっている、業界における</a:t>
            </a:r>
            <a:r>
              <a:rPr kumimoji="1" lang="ja-JP" altLang="en-US" sz="1200">
                <a:solidFill>
                  <a:srgbClr val="575757"/>
                </a:solidFill>
                <a:latin typeface="Meiryo UI" panose="020B0604030504040204" pitchFamily="50" charset="-128"/>
                <a:ea typeface="Meiryo UI" panose="020B0604030504040204" pitchFamily="50" charset="-128"/>
              </a:rPr>
              <a:t>専門知識を持ち合わせた</a:t>
            </a:r>
            <a:r>
              <a:rPr kumimoji="1" lang="ja-JP" altLang="en-US" sz="1200" dirty="0">
                <a:solidFill>
                  <a:srgbClr val="575757"/>
                </a:solidFill>
                <a:latin typeface="Meiryo UI" panose="020B0604030504040204" pitchFamily="50" charset="-128"/>
                <a:ea typeface="Meiryo UI" panose="020B0604030504040204" pitchFamily="50" charset="-128"/>
              </a:rPr>
              <a:t>人材が多く、</a:t>
            </a:r>
            <a:r>
              <a:rPr kumimoji="1" lang="ja-JP" altLang="en-US" sz="1200">
                <a:solidFill>
                  <a:srgbClr val="575757"/>
                </a:solidFill>
                <a:latin typeface="Meiryo UI" panose="020B0604030504040204" pitchFamily="50" charset="-128"/>
                <a:ea typeface="Meiryo UI" panose="020B0604030504040204" pitchFamily="50" charset="-128"/>
              </a:rPr>
              <a:t>競合他社に勝る</a:t>
            </a:r>
            <a:r>
              <a:rPr kumimoji="1" lang="ja-JP" altLang="en-US" sz="1200" dirty="0">
                <a:solidFill>
                  <a:srgbClr val="575757"/>
                </a:solidFill>
                <a:latin typeface="Meiryo UI" panose="020B0604030504040204" pitchFamily="50" charset="-128"/>
                <a:ea typeface="Meiryo UI" panose="020B0604030504040204" pitchFamily="50" charset="-128"/>
              </a:rPr>
              <a:t>効率的な生産体制を有している</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97" name="正方形/長方形 96">
            <a:extLst>
              <a:ext uri="{FF2B5EF4-FFF2-40B4-BE49-F238E27FC236}">
                <a16:creationId xmlns:a16="http://schemas.microsoft.com/office/drawing/2014/main" id="{BD987A3E-34BB-E7F5-1E67-A9CE641984AD}"/>
              </a:ext>
            </a:extLst>
          </p:cNvPr>
          <p:cNvSpPr/>
          <p:nvPr/>
        </p:nvSpPr>
        <p:spPr>
          <a:xfrm>
            <a:off x="1077486" y="3464687"/>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98" name="正方形/長方形 97">
            <a:extLst>
              <a:ext uri="{FF2B5EF4-FFF2-40B4-BE49-F238E27FC236}">
                <a16:creationId xmlns:a16="http://schemas.microsoft.com/office/drawing/2014/main" id="{C3F572EE-9B99-71B9-2BB2-58ADE3D1043E}"/>
              </a:ext>
            </a:extLst>
          </p:cNvPr>
          <p:cNvSpPr/>
          <p:nvPr/>
        </p:nvSpPr>
        <p:spPr>
          <a:xfrm>
            <a:off x="1077486" y="4461596"/>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99" name="正方形/長方形 98">
            <a:extLst>
              <a:ext uri="{FF2B5EF4-FFF2-40B4-BE49-F238E27FC236}">
                <a16:creationId xmlns:a16="http://schemas.microsoft.com/office/drawing/2014/main" id="{F09D232E-2F90-5980-542E-E661B012503D}"/>
              </a:ext>
            </a:extLst>
          </p:cNvPr>
          <p:cNvSpPr/>
          <p:nvPr/>
        </p:nvSpPr>
        <p:spPr>
          <a:xfrm>
            <a:off x="1077486" y="5458506"/>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7945FE10-B9AE-2285-28F8-E07FC0B00E9B}"/>
              </a:ext>
            </a:extLst>
          </p:cNvPr>
          <p:cNvSpPr/>
          <p:nvPr/>
        </p:nvSpPr>
        <p:spPr>
          <a:xfrm>
            <a:off x="5255223" y="2467778"/>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ja-JP" altLang="en-US" sz="1200" dirty="0">
                <a:solidFill>
                  <a:srgbClr val="575757"/>
                </a:solidFill>
                <a:latin typeface="Meiryo UI" panose="020B0604030504040204" pitchFamily="50" charset="-128"/>
                <a:ea typeface="Meiryo UI" panose="020B0604030504040204" pitchFamily="50" charset="-128"/>
              </a:rPr>
              <a:t>（例：</a:t>
            </a:r>
            <a:r>
              <a:rPr kumimoji="1" lang="ja-JP" altLang="en-US" sz="1200">
                <a:solidFill>
                  <a:srgbClr val="575757"/>
                </a:solidFill>
                <a:latin typeface="Meiryo UI" panose="020B0604030504040204" pitchFamily="50" charset="-128"/>
                <a:ea typeface="Meiryo UI" panose="020B0604030504040204" pitchFamily="50" charset="-128"/>
              </a:rPr>
              <a:t>新卒採用を開始したのが</a:t>
            </a:r>
            <a:r>
              <a:rPr kumimoji="1" lang="ja-JP" altLang="en-US" sz="1200" dirty="0">
                <a:solidFill>
                  <a:srgbClr val="575757"/>
                </a:solidFill>
                <a:latin typeface="Meiryo UI" panose="020B0604030504040204" pitchFamily="50" charset="-128"/>
                <a:ea typeface="Meiryo UI" panose="020B0604030504040204" pitchFamily="50" charset="-128"/>
              </a:rPr>
              <a:t>最近で</a:t>
            </a:r>
            <a:r>
              <a:rPr kumimoji="1" lang="ja-JP" altLang="en-US" sz="1200">
                <a:solidFill>
                  <a:srgbClr val="575757"/>
                </a:solidFill>
                <a:latin typeface="Meiryo UI" panose="020B0604030504040204" pitchFamily="50" charset="-128"/>
                <a:ea typeface="Meiryo UI" panose="020B0604030504040204" pitchFamily="50" charset="-128"/>
              </a:rPr>
              <a:t>あり、</a:t>
            </a:r>
            <a:r>
              <a:rPr kumimoji="1" lang="ja-JP" altLang="en-US" sz="1200" dirty="0">
                <a:solidFill>
                  <a:srgbClr val="575757"/>
                </a:solidFill>
                <a:latin typeface="Meiryo UI" panose="020B0604030504040204" pitchFamily="50" charset="-128"/>
                <a:ea typeface="Meiryo UI" panose="020B0604030504040204" pitchFamily="50" charset="-128"/>
              </a:rPr>
              <a:t>自社の平均年齢が</a:t>
            </a:r>
            <a:r>
              <a:rPr kumimoji="1" lang="ja-JP" altLang="en-US" sz="1200">
                <a:solidFill>
                  <a:srgbClr val="575757"/>
                </a:solidFill>
                <a:latin typeface="Meiryo UI" panose="020B0604030504040204" pitchFamily="50" charset="-128"/>
                <a:ea typeface="Meiryo UI" panose="020B0604030504040204" pitchFamily="50" charset="-128"/>
              </a:rPr>
              <a:t>高い</a:t>
            </a:r>
            <a:r>
              <a:rPr kumimoji="1" lang="ja-JP" altLang="en-US" sz="1200" dirty="0">
                <a:solidFill>
                  <a:srgbClr val="575757"/>
                </a:solidFill>
                <a:latin typeface="Meiryo UI" panose="020B0604030504040204" pitchFamily="50" charset="-128"/>
                <a:ea typeface="Meiryo UI" panose="020B0604030504040204" pitchFamily="50" charset="-128"/>
              </a:rPr>
              <a:t>（業界内比）</a:t>
            </a:r>
            <a:r>
              <a:rPr kumimoji="1" lang="ja-JP" altLang="en-US" sz="1200">
                <a:solidFill>
                  <a:srgbClr val="575757"/>
                </a:solidFill>
                <a:latin typeface="Meiryo UI" panose="020B0604030504040204" pitchFamily="50" charset="-128"/>
                <a:ea typeface="Meiryo UI" panose="020B0604030504040204" pitchFamily="50" charset="-128"/>
              </a:rPr>
              <a:t>実情から</a:t>
            </a:r>
            <a:r>
              <a:rPr kumimoji="1" lang="ja-JP" altLang="en-US" sz="1200" dirty="0">
                <a:solidFill>
                  <a:srgbClr val="575757"/>
                </a:solidFill>
                <a:latin typeface="Meiryo UI" panose="020B0604030504040204" pitchFamily="50" charset="-128"/>
                <a:ea typeface="Meiryo UI" panose="020B0604030504040204" pitchFamily="50" charset="-128"/>
              </a:rPr>
              <a:t>人材の高齢化が懸念</a:t>
            </a:r>
            <a:r>
              <a:rPr kumimoji="1" lang="ja-JP" altLang="en-US" sz="1200">
                <a:solidFill>
                  <a:srgbClr val="575757"/>
                </a:solidFill>
                <a:latin typeface="Meiryo UI" panose="020B0604030504040204" pitchFamily="50" charset="-128"/>
                <a:ea typeface="Meiryo UI" panose="020B0604030504040204" pitchFamily="50" charset="-128"/>
              </a:rPr>
              <a:t>される</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01" name="正方形/長方形 100">
            <a:extLst>
              <a:ext uri="{FF2B5EF4-FFF2-40B4-BE49-F238E27FC236}">
                <a16:creationId xmlns:a16="http://schemas.microsoft.com/office/drawing/2014/main" id="{34F861E8-D462-CBAF-0A14-BB52DE5514C3}"/>
              </a:ext>
            </a:extLst>
          </p:cNvPr>
          <p:cNvSpPr/>
          <p:nvPr/>
        </p:nvSpPr>
        <p:spPr>
          <a:xfrm>
            <a:off x="5255223" y="3464687"/>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31EEEF07-6DB8-B05D-08AE-13890AE93218}"/>
              </a:ext>
            </a:extLst>
          </p:cNvPr>
          <p:cNvSpPr/>
          <p:nvPr/>
        </p:nvSpPr>
        <p:spPr>
          <a:xfrm>
            <a:off x="5255223" y="4461596"/>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id="{FDC14661-2A73-25EF-AAB1-624812E4A04F}"/>
              </a:ext>
            </a:extLst>
          </p:cNvPr>
          <p:cNvSpPr/>
          <p:nvPr/>
        </p:nvSpPr>
        <p:spPr>
          <a:xfrm>
            <a:off x="5255223" y="5458506"/>
            <a:ext cx="4139999" cy="972000"/>
          </a:xfrm>
          <a:prstGeom prst="rect">
            <a:avLst/>
          </a:prstGeom>
          <a:noFill/>
          <a:ln w="9525" cap="rnd" cmpd="sng" algn="ctr">
            <a:solidFill>
              <a:schemeClr val="bg1">
                <a:lumMod val="85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marL="171450" indent="-171450" defTabSz="742950">
              <a:buFont typeface="EYInterstate" panose="02000503020000020004" pitchFamily="2"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XXX</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014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a:extLst>
              <a:ext uri="{FF2B5EF4-FFF2-40B4-BE49-F238E27FC236}">
                <a16:creationId xmlns:a16="http://schemas.microsoft.com/office/drawing/2014/main" id="{5795EBA9-BB18-074A-B2CB-6ADAC3DD7FE6}"/>
              </a:ext>
            </a:extLst>
          </p:cNvPr>
          <p:cNvSpPr/>
          <p:nvPr/>
        </p:nvSpPr>
        <p:spPr>
          <a:xfrm>
            <a:off x="1453758" y="3266880"/>
            <a:ext cx="1158983" cy="1062922"/>
          </a:xfrm>
          <a:prstGeom prst="rect">
            <a:avLst/>
          </a:prstGeom>
          <a:solidFill>
            <a:schemeClr val="accent4">
              <a:lumMod val="60000"/>
              <a:lumOff val="4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p>
            <a:pPr defTabSz="742950"/>
            <a:r>
              <a:rPr kumimoji="1" lang="ja-JP" altLang="en-US" sz="1050" dirty="0">
                <a:solidFill>
                  <a:schemeClr val="tx1"/>
                </a:solidFill>
                <a:latin typeface="Meiryo UI" panose="020B0604030504040204" pitchFamily="50" charset="-128"/>
                <a:ea typeface="Meiryo UI" panose="020B0604030504040204" pitchFamily="50" charset="-128"/>
              </a:rPr>
              <a:t>補助事業</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742950"/>
            <a:endParaRPr kumimoji="1" lang="en-US" altLang="ja-JP" sz="1050" dirty="0">
              <a:solidFill>
                <a:srgbClr val="575757"/>
              </a:solidFill>
              <a:latin typeface="Meiryo UI" panose="020B0604030504040204" pitchFamily="50" charset="-128"/>
              <a:ea typeface="Meiryo UI" panose="020B0604030504040204" pitchFamily="50" charset="-128"/>
            </a:endParaRPr>
          </a:p>
          <a:p>
            <a:pPr defTabSz="742950"/>
            <a:endParaRPr kumimoji="1" lang="en-US" altLang="ja-JP" sz="1050" dirty="0">
              <a:solidFill>
                <a:srgbClr val="575757"/>
              </a:solidFill>
              <a:latin typeface="Meiryo UI" panose="020B0604030504040204" pitchFamily="50" charset="-128"/>
              <a:ea typeface="Meiryo UI" panose="020B0604030504040204" pitchFamily="50" charset="-128"/>
            </a:endParaRPr>
          </a:p>
          <a:p>
            <a:pPr defTabSz="742950"/>
            <a:endParaRPr kumimoji="1" lang="en-US" altLang="ja-JP" sz="1050" dirty="0">
              <a:solidFill>
                <a:srgbClr val="575757"/>
              </a:solidFill>
              <a:latin typeface="Meiryo UI" panose="020B0604030504040204" pitchFamily="50" charset="-128"/>
              <a:ea typeface="Meiryo UI" panose="020B0604030504040204" pitchFamily="50" charset="-128"/>
            </a:endParaRPr>
          </a:p>
          <a:p>
            <a:pPr defTabSz="742950"/>
            <a:endParaRPr kumimoji="1" lang="en-US" altLang="ja-JP" sz="1050" dirty="0">
              <a:solidFill>
                <a:srgbClr val="575757"/>
              </a:solidFill>
              <a:latin typeface="Meiryo UI" panose="020B0604030504040204" pitchFamily="50" charset="-128"/>
              <a:ea typeface="Meiryo UI" panose="020B0604030504040204" pitchFamily="50" charset="-128"/>
            </a:endParaRPr>
          </a:p>
          <a:p>
            <a:pPr defTabSz="742950"/>
            <a:endParaRPr kumimoji="1" lang="ja-JP" altLang="en-US" sz="1050" dirty="0">
              <a:solidFill>
                <a:srgbClr val="575757"/>
              </a:solidFill>
              <a:latin typeface="Meiryo UI" panose="020B0604030504040204" pitchFamily="50" charset="-128"/>
              <a:ea typeface="Meiryo UI" panose="020B0604030504040204" pitchFamily="50" charset="-128"/>
            </a:endParaRPr>
          </a:p>
        </p:txBody>
      </p:sp>
      <p:graphicFrame>
        <p:nvGraphicFramePr>
          <p:cNvPr id="2" name="think-cell data - do not delete" hidden="1">
            <a:extLst>
              <a:ext uri="{FF2B5EF4-FFF2-40B4-BE49-F238E27FC236}">
                <a16:creationId xmlns:a16="http://schemas.microsoft.com/office/drawing/2014/main" id="{3DFD564E-6C3A-CA47-FEBB-AC1EF260B33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2" name="think-cell data - do not delete" hidden="1">
                        <a:extLst>
                          <a:ext uri="{FF2B5EF4-FFF2-40B4-BE49-F238E27FC236}">
                            <a16:creationId xmlns:a16="http://schemas.microsoft.com/office/drawing/2014/main" id="{3DFD564E-6C3A-CA47-FEBB-AC1EF260B33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タイトル 5">
            <a:extLst>
              <a:ext uri="{FF2B5EF4-FFF2-40B4-BE49-F238E27FC236}">
                <a16:creationId xmlns:a16="http://schemas.microsoft.com/office/drawing/2014/main" id="{A4E6CDED-CC5F-755D-D0B5-CB1F688D2DBE}"/>
              </a:ext>
            </a:extLst>
          </p:cNvPr>
          <p:cNvSpPr>
            <a:spLocks noGrp="1"/>
          </p:cNvSpPr>
          <p:nvPr>
            <p:ph type="title"/>
          </p:nvPr>
        </p:nvSpPr>
        <p:spPr>
          <a:xfrm>
            <a:off x="511875" y="239100"/>
            <a:ext cx="8883347" cy="166199"/>
          </a:xfrm>
        </p:spPr>
        <p:txBody>
          <a:bodyPr vert="horz"/>
          <a:lstStyle/>
          <a:p>
            <a:r>
              <a:rPr lang="en-US" altLang="ja-JP" sz="1200" dirty="0"/>
              <a:t>4.</a:t>
            </a:r>
            <a:r>
              <a:rPr lang="ja-JP" altLang="en-US" sz="1200" dirty="0"/>
              <a:t>事業戦略</a:t>
            </a:r>
            <a:endParaRPr lang="ja-JP" altLang="en-US"/>
          </a:p>
        </p:txBody>
      </p:sp>
      <p:sp>
        <p:nvSpPr>
          <p:cNvPr id="24" name="テキスト プレースホルダー 23">
            <a:extLst>
              <a:ext uri="{FF2B5EF4-FFF2-40B4-BE49-F238E27FC236}">
                <a16:creationId xmlns:a16="http://schemas.microsoft.com/office/drawing/2014/main" id="{636CE027-EB27-5E68-9DF6-71BF595B17EE}"/>
              </a:ext>
            </a:extLst>
          </p:cNvPr>
          <p:cNvSpPr>
            <a:spLocks noGrp="1"/>
          </p:cNvSpPr>
          <p:nvPr>
            <p:ph type="body" sz="quarter" idx="15"/>
          </p:nvPr>
        </p:nvSpPr>
        <p:spPr/>
        <p:txBody>
          <a:bodyPr/>
          <a:lstStyle/>
          <a:p>
            <a:endParaRPr lang="ja-JP" altLang="en-US"/>
          </a:p>
        </p:txBody>
      </p:sp>
      <p:sp>
        <p:nvSpPr>
          <p:cNvPr id="54" name="正方形/長方形 53">
            <a:extLst>
              <a:ext uri="{FF2B5EF4-FFF2-40B4-BE49-F238E27FC236}">
                <a16:creationId xmlns:a16="http://schemas.microsoft.com/office/drawing/2014/main" id="{476A59AF-D0D3-067A-725E-3F91418E9BD7}"/>
              </a:ext>
            </a:extLst>
          </p:cNvPr>
          <p:cNvSpPr/>
          <p:nvPr/>
        </p:nvSpPr>
        <p:spPr>
          <a:xfrm>
            <a:off x="510778" y="1263355"/>
            <a:ext cx="8884444" cy="717973"/>
          </a:xfrm>
          <a:prstGeom prst="rect">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会社全体のポートフォリオ（事業名、売上高、構成比率、営業利益率を明記）を基に、主要事業及び補助事業の位置づけを整理し記載ください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現在の各事業の概要に加え、外部環境・内部環境等の分析を踏まえた上で、今後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年程度の事業戦略を記載してください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フリーフォーム: 図形 14">
            <a:extLst>
              <a:ext uri="{FF2B5EF4-FFF2-40B4-BE49-F238E27FC236}">
                <a16:creationId xmlns:a16="http://schemas.microsoft.com/office/drawing/2014/main" id="{7A067821-D85C-D079-718C-F8A5CF48A4FB}"/>
              </a:ext>
            </a:extLst>
          </p:cNvPr>
          <p:cNvSpPr/>
          <p:nvPr/>
        </p:nvSpPr>
        <p:spPr>
          <a:xfrm>
            <a:off x="24384"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rgbClr val="FF9E29"/>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tx1"/>
                </a:solidFill>
                <a:latin typeface="Meiryo UI" panose="020B0604030504040204" pitchFamily="50" charset="-128"/>
                <a:ea typeface="Meiryo UI" panose="020B0604030504040204" pitchFamily="50" charset="-128"/>
              </a:rPr>
              <a:t>経営力　</a:t>
            </a:r>
            <a:r>
              <a:rPr kumimoji="1" lang="ja-JP" altLang="en-US" sz="800" b="1" dirty="0">
                <a:solidFill>
                  <a:srgbClr val="D9D9D9"/>
                </a:solidFill>
                <a:latin typeface="Meiryo UI" panose="020B0604030504040204" pitchFamily="50" charset="-128"/>
                <a:ea typeface="Meiryo UI" panose="020B0604030504040204" pitchFamily="50" charset="-128"/>
              </a:rPr>
              <a:t>ア</a:t>
            </a:r>
            <a:r>
              <a:rPr kumimoji="1" lang="ja-JP" altLang="en-US" sz="800" b="1" dirty="0">
                <a:solidFill>
                  <a:schemeClr val="tx1"/>
                </a:solidFill>
                <a:latin typeface="Meiryo UI" panose="020B0604030504040204" pitchFamily="50" charset="-128"/>
                <a:ea typeface="Meiryo UI" panose="020B0604030504040204" pitchFamily="50" charset="-128"/>
              </a:rPr>
              <a:t> イ</a:t>
            </a:r>
            <a:r>
              <a:rPr kumimoji="1" lang="ja-JP" altLang="en-US" sz="800" b="1" dirty="0">
                <a:solidFill>
                  <a:schemeClr val="bg1">
                    <a:lumMod val="85000"/>
                  </a:schemeClr>
                </a:solidFill>
                <a:latin typeface="Meiryo UI" panose="020B0604030504040204" pitchFamily="50" charset="-128"/>
                <a:ea typeface="Meiryo UI" panose="020B0604030504040204" pitchFamily="50" charset="-128"/>
              </a:rPr>
              <a:t> ウ</a:t>
            </a:r>
          </a:p>
        </p:txBody>
      </p:sp>
      <p:sp>
        <p:nvSpPr>
          <p:cNvPr id="16" name="フリーフォーム: 図形 15">
            <a:extLst>
              <a:ext uri="{FF2B5EF4-FFF2-40B4-BE49-F238E27FC236}">
                <a16:creationId xmlns:a16="http://schemas.microsoft.com/office/drawing/2014/main" id="{4D19AE98-26B7-6742-8B71-1DC19DBD4DDD}"/>
              </a:ext>
            </a:extLst>
          </p:cNvPr>
          <p:cNvSpPr/>
          <p:nvPr/>
        </p:nvSpPr>
        <p:spPr>
          <a:xfrm>
            <a:off x="1639762"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先進性・成長性　ア イ ウ</a:t>
            </a:r>
          </a:p>
        </p:txBody>
      </p:sp>
      <p:sp>
        <p:nvSpPr>
          <p:cNvPr id="17" name="フリーフォーム: 図形 16">
            <a:extLst>
              <a:ext uri="{FF2B5EF4-FFF2-40B4-BE49-F238E27FC236}">
                <a16:creationId xmlns:a16="http://schemas.microsoft.com/office/drawing/2014/main" id="{8DD90D51-9015-F1FD-34F7-7B80577BEB49}"/>
              </a:ext>
            </a:extLst>
          </p:cNvPr>
          <p:cNvSpPr/>
          <p:nvPr/>
        </p:nvSpPr>
        <p:spPr>
          <a:xfrm>
            <a:off x="3255141"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地域への波及効果　ア イ ウ</a:t>
            </a:r>
          </a:p>
        </p:txBody>
      </p:sp>
      <p:sp>
        <p:nvSpPr>
          <p:cNvPr id="18" name="フリーフォーム: 図形 17">
            <a:extLst>
              <a:ext uri="{FF2B5EF4-FFF2-40B4-BE49-F238E27FC236}">
                <a16:creationId xmlns:a16="http://schemas.microsoft.com/office/drawing/2014/main" id="{0C746DDB-0339-150A-1114-A9B4B9E0307C}"/>
              </a:ext>
            </a:extLst>
          </p:cNvPr>
          <p:cNvSpPr/>
          <p:nvPr/>
        </p:nvSpPr>
        <p:spPr>
          <a:xfrm>
            <a:off x="4870519"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大規模投資・費用対効果　ア イ ウ</a:t>
            </a:r>
          </a:p>
        </p:txBody>
      </p:sp>
      <p:sp>
        <p:nvSpPr>
          <p:cNvPr id="19" name="フリーフォーム: 図形 18">
            <a:extLst>
              <a:ext uri="{FF2B5EF4-FFF2-40B4-BE49-F238E27FC236}">
                <a16:creationId xmlns:a16="http://schemas.microsoft.com/office/drawing/2014/main" id="{AA8B5676-18FE-1405-ECD9-8AC4C6B59D59}"/>
              </a:ext>
            </a:extLst>
          </p:cNvPr>
          <p:cNvSpPr/>
          <p:nvPr/>
        </p:nvSpPr>
        <p:spPr>
          <a:xfrm>
            <a:off x="6485900" y="-7155"/>
            <a:ext cx="1560820" cy="197655"/>
          </a:xfrm>
          <a:custGeom>
            <a:avLst/>
            <a:gdLst>
              <a:gd name="connsiteX0" fmla="*/ 0 w 1112520"/>
              <a:gd name="connsiteY0" fmla="*/ 0 h 212897"/>
              <a:gd name="connsiteX1" fmla="*/ 1112520 w 1112520"/>
              <a:gd name="connsiteY1" fmla="*/ 0 h 212897"/>
              <a:gd name="connsiteX2" fmla="*/ 1112520 w 1112520"/>
              <a:gd name="connsiteY2" fmla="*/ 59418 h 212897"/>
              <a:gd name="connsiteX3" fmla="*/ 959041 w 1112520"/>
              <a:gd name="connsiteY3" fmla="*/ 212897 h 212897"/>
              <a:gd name="connsiteX4" fmla="*/ 153479 w 1112520"/>
              <a:gd name="connsiteY4" fmla="*/ 212897 h 212897"/>
              <a:gd name="connsiteX5" fmla="*/ 0 w 1112520"/>
              <a:gd name="connsiteY5" fmla="*/ 59418 h 21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2520" h="212897">
                <a:moveTo>
                  <a:pt x="0" y="0"/>
                </a:moveTo>
                <a:lnTo>
                  <a:pt x="1112520" y="0"/>
                </a:lnTo>
                <a:lnTo>
                  <a:pt x="1112520" y="59418"/>
                </a:lnTo>
                <a:cubicBezTo>
                  <a:pt x="1112520" y="144182"/>
                  <a:pt x="1043805" y="212897"/>
                  <a:pt x="959041" y="212897"/>
                </a:cubicBezTo>
                <a:lnTo>
                  <a:pt x="153479" y="212897"/>
                </a:lnTo>
                <a:cubicBezTo>
                  <a:pt x="68715" y="212897"/>
                  <a:pt x="0" y="144182"/>
                  <a:pt x="0" y="59418"/>
                </a:cubicBezTo>
                <a:close/>
              </a:path>
            </a:pathLst>
          </a:cu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742950"/>
            <a:r>
              <a:rPr kumimoji="1" lang="ja-JP" altLang="en-US" sz="800" b="1" dirty="0">
                <a:solidFill>
                  <a:schemeClr val="bg1"/>
                </a:solidFill>
                <a:latin typeface="Meiryo UI" panose="020B0604030504040204" pitchFamily="50" charset="-128"/>
                <a:ea typeface="Meiryo UI" panose="020B0604030504040204" pitchFamily="50" charset="-128"/>
              </a:rPr>
              <a:t>実現可能性　ア イ ウ</a:t>
            </a:r>
          </a:p>
        </p:txBody>
      </p:sp>
      <p:sp>
        <p:nvSpPr>
          <p:cNvPr id="39" name="Rectangle 135">
            <a:extLst>
              <a:ext uri="{FF2B5EF4-FFF2-40B4-BE49-F238E27FC236}">
                <a16:creationId xmlns:a16="http://schemas.microsoft.com/office/drawing/2014/main" id="{CF6043F5-17F1-F119-CA88-699ABB329D4E}"/>
              </a:ext>
            </a:extLst>
          </p:cNvPr>
          <p:cNvSpPr/>
          <p:nvPr/>
        </p:nvSpPr>
        <p:spPr>
          <a:xfrm>
            <a:off x="2704223" y="4357939"/>
            <a:ext cx="1604291" cy="1166959"/>
          </a:xfrm>
          <a:prstGeom prst="rect">
            <a:avLst/>
          </a:prstGeom>
          <a:solidFill>
            <a:schemeClr val="accent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ja-JP" altLang="en-US" sz="1050" dirty="0">
                <a:solidFill>
                  <a:schemeClr val="tx1"/>
                </a:solidFill>
                <a:latin typeface="Meiryo UI" panose="020B0604030504040204" pitchFamily="50" charset="-128"/>
                <a:ea typeface="Meiryo UI" panose="020B0604030504040204" pitchFamily="50" charset="-128"/>
              </a:rPr>
              <a:t>主要事業</a:t>
            </a: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a:p>
            <a:endParaRPr kumimoji="1" lang="en-US" sz="1050" dirty="0">
              <a:solidFill>
                <a:srgbClr val="FFFFFF"/>
              </a:solidFill>
              <a:latin typeface="Meiryo UI" panose="020B0604030504040204" pitchFamily="50" charset="-128"/>
              <a:ea typeface="Meiryo UI" panose="020B0604030504040204" pitchFamily="50" charset="-128"/>
            </a:endParaRPr>
          </a:p>
        </p:txBody>
      </p:sp>
      <p:sp>
        <p:nvSpPr>
          <p:cNvPr id="40" name="Rectangle 68">
            <a:extLst>
              <a:ext uri="{FF2B5EF4-FFF2-40B4-BE49-F238E27FC236}">
                <a16:creationId xmlns:a16="http://schemas.microsoft.com/office/drawing/2014/main" id="{0C5BB4D3-2F9A-FE0D-D5CA-72E8364583B1}"/>
              </a:ext>
            </a:extLst>
          </p:cNvPr>
          <p:cNvSpPr/>
          <p:nvPr/>
        </p:nvSpPr>
        <p:spPr>
          <a:xfrm>
            <a:off x="1058107" y="3267361"/>
            <a:ext cx="2169020" cy="161187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cxnSp>
        <p:nvCxnSpPr>
          <p:cNvPr id="55" name="Straight Connector 138">
            <a:extLst>
              <a:ext uri="{FF2B5EF4-FFF2-40B4-BE49-F238E27FC236}">
                <a16:creationId xmlns:a16="http://schemas.microsoft.com/office/drawing/2014/main" id="{021393AB-FC3D-25D9-851C-1ADA106D2995}"/>
              </a:ext>
            </a:extLst>
          </p:cNvPr>
          <p:cNvCxnSpPr/>
          <p:nvPr/>
        </p:nvCxnSpPr>
        <p:spPr>
          <a:xfrm>
            <a:off x="1035219" y="5546861"/>
            <a:ext cx="3312000" cy="0"/>
          </a:xfrm>
          <a:prstGeom prst="line">
            <a:avLst/>
          </a:prstGeom>
          <a:ln w="9525" cap="rnd">
            <a:solidFill>
              <a:schemeClr val="tx1">
                <a:lumMod val="60000"/>
                <a:lumOff val="40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xtBox 140" descr="ｔ">
            <a:extLst>
              <a:ext uri="{FF2B5EF4-FFF2-40B4-BE49-F238E27FC236}">
                <a16:creationId xmlns:a16="http://schemas.microsoft.com/office/drawing/2014/main" id="{408171CD-413B-8327-AC3A-139C55F68138}"/>
              </a:ext>
            </a:extLst>
          </p:cNvPr>
          <p:cNvSpPr txBox="1"/>
          <p:nvPr/>
        </p:nvSpPr>
        <p:spPr>
          <a:xfrm>
            <a:off x="703699" y="3890512"/>
            <a:ext cx="343542" cy="80239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91440" tIns="0" rIns="91440" bIns="45720" numCol="1" spcCol="0" rtlCol="0" fromWordArt="0" anchor="t" anchorCtr="0" forceAA="0" compatLnSpc="1">
            <a:prstTxWarp prst="textNoShape">
              <a:avLst/>
            </a:prstTxWarp>
            <a:no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市場成長率（％）</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7" name="TextBox 141">
            <a:extLst>
              <a:ext uri="{FF2B5EF4-FFF2-40B4-BE49-F238E27FC236}">
                <a16:creationId xmlns:a16="http://schemas.microsoft.com/office/drawing/2014/main" id="{B98AEA70-EFED-CA1A-1936-0D7DC4578454}"/>
              </a:ext>
            </a:extLst>
          </p:cNvPr>
          <p:cNvSpPr txBox="1"/>
          <p:nvPr/>
        </p:nvSpPr>
        <p:spPr>
          <a:xfrm>
            <a:off x="1787964" y="5564612"/>
            <a:ext cx="2041234"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市場シェア率（</a:t>
            </a:r>
            <a:r>
              <a:rPr kumimoji="1" lang="ja-JP" altLang="en-US" sz="1200">
                <a:solidFill>
                  <a:schemeClr val="tx1"/>
                </a:solidFill>
                <a:latin typeface="Meiryo UI" panose="020B0604030504040204" pitchFamily="50" charset="-128"/>
                <a:ea typeface="Meiryo UI" panose="020B0604030504040204" pitchFamily="50" charset="-128"/>
              </a:rPr>
              <a:t>％）</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58" name="TextBox 153">
            <a:extLst>
              <a:ext uri="{FF2B5EF4-FFF2-40B4-BE49-F238E27FC236}">
                <a16:creationId xmlns:a16="http://schemas.microsoft.com/office/drawing/2014/main" id="{6C733DEC-36B6-3D43-BF18-50A22BD1412E}"/>
              </a:ext>
            </a:extLst>
          </p:cNvPr>
          <p:cNvSpPr txBox="1"/>
          <p:nvPr/>
        </p:nvSpPr>
        <p:spPr>
          <a:xfrm>
            <a:off x="2761993" y="3208528"/>
            <a:ext cx="917062" cy="860742"/>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XX</a:t>
            </a:r>
            <a:r>
              <a:rPr kumimoji="1" lang="ja-JP" altLang="en-US" sz="900" dirty="0">
                <a:solidFill>
                  <a:schemeClr val="tx1"/>
                </a:solidFill>
                <a:latin typeface="Meiryo UI" panose="020B0604030504040204" pitchFamily="50" charset="-128"/>
                <a:ea typeface="Meiryo UI" panose="020B0604030504040204" pitchFamily="50" charset="-128"/>
              </a:rPr>
              <a:t>事業</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XXX</a:t>
            </a:r>
            <a:r>
              <a:rPr kumimoji="1" lang="ja-JP" altLang="en-US" sz="900" dirty="0">
                <a:solidFill>
                  <a:schemeClr val="tx1"/>
                </a:solidFill>
                <a:latin typeface="Meiryo UI" panose="020B0604030504040204" pitchFamily="50" charset="-128"/>
                <a:ea typeface="Meiryo UI" panose="020B0604030504040204" pitchFamily="50" charset="-128"/>
              </a:rPr>
              <a:t>百万円</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/X%</a:t>
            </a:r>
          </a:p>
        </p:txBody>
      </p:sp>
      <p:sp>
        <p:nvSpPr>
          <p:cNvPr id="62" name="TextBox 160">
            <a:extLst>
              <a:ext uri="{FF2B5EF4-FFF2-40B4-BE49-F238E27FC236}">
                <a16:creationId xmlns:a16="http://schemas.microsoft.com/office/drawing/2014/main" id="{A8A9A819-E0B7-2480-6D8F-C530D5E58179}"/>
              </a:ext>
            </a:extLst>
          </p:cNvPr>
          <p:cNvSpPr txBox="1"/>
          <p:nvPr/>
        </p:nvSpPr>
        <p:spPr>
          <a:xfrm>
            <a:off x="3645665" y="3598856"/>
            <a:ext cx="674410" cy="649578"/>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XX</a:t>
            </a:r>
            <a:r>
              <a:rPr kumimoji="1" lang="ja-JP" altLang="en-US" sz="900" dirty="0">
                <a:solidFill>
                  <a:schemeClr val="tx1"/>
                </a:solidFill>
                <a:latin typeface="Meiryo UI" panose="020B0604030504040204" pitchFamily="50" charset="-128"/>
                <a:ea typeface="Meiryo UI" panose="020B0604030504040204" pitchFamily="50" charset="-128"/>
              </a:rPr>
              <a:t>事業</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XXX</a:t>
            </a:r>
            <a:r>
              <a:rPr kumimoji="1" lang="ja-JP" altLang="en-US" sz="900" dirty="0">
                <a:solidFill>
                  <a:schemeClr val="tx1"/>
                </a:solidFill>
                <a:latin typeface="Meiryo UI" panose="020B0604030504040204" pitchFamily="50" charset="-128"/>
                <a:ea typeface="Meiryo UI" panose="020B0604030504040204" pitchFamily="50" charset="-128"/>
              </a:rPr>
              <a:t>百万円</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/X%</a:t>
            </a:r>
          </a:p>
        </p:txBody>
      </p:sp>
      <p:cxnSp>
        <p:nvCxnSpPr>
          <p:cNvPr id="63" name="Straight Connector 57">
            <a:extLst>
              <a:ext uri="{FF2B5EF4-FFF2-40B4-BE49-F238E27FC236}">
                <a16:creationId xmlns:a16="http://schemas.microsoft.com/office/drawing/2014/main" id="{91E1C5DF-3C58-EE67-E33F-240430DE3CF4}"/>
              </a:ext>
            </a:extLst>
          </p:cNvPr>
          <p:cNvCxnSpPr>
            <a:cxnSpLocks/>
          </p:cNvCxnSpPr>
          <p:nvPr/>
        </p:nvCxnSpPr>
        <p:spPr>
          <a:xfrm flipV="1">
            <a:off x="1035219" y="3027344"/>
            <a:ext cx="0" cy="2520000"/>
          </a:xfrm>
          <a:prstGeom prst="line">
            <a:avLst/>
          </a:prstGeom>
          <a:ln w="9525" cap="rnd">
            <a:solidFill>
              <a:schemeClr val="tx1">
                <a:lumMod val="60000"/>
                <a:lumOff val="40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Connector 59">
            <a:extLst>
              <a:ext uri="{FF2B5EF4-FFF2-40B4-BE49-F238E27FC236}">
                <a16:creationId xmlns:a16="http://schemas.microsoft.com/office/drawing/2014/main" id="{87AE0C20-AD70-DFC9-38EB-28EC2EF1CA91}"/>
              </a:ext>
            </a:extLst>
          </p:cNvPr>
          <p:cNvCxnSpPr>
            <a:cxnSpLocks/>
          </p:cNvCxnSpPr>
          <p:nvPr/>
        </p:nvCxnSpPr>
        <p:spPr>
          <a:xfrm flipV="1">
            <a:off x="2694849" y="3062602"/>
            <a:ext cx="0" cy="2484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0">
            <a:extLst>
              <a:ext uri="{FF2B5EF4-FFF2-40B4-BE49-F238E27FC236}">
                <a16:creationId xmlns:a16="http://schemas.microsoft.com/office/drawing/2014/main" id="{D5C2E44B-7119-D42D-1C22-CE3B683F1662}"/>
              </a:ext>
            </a:extLst>
          </p:cNvPr>
          <p:cNvCxnSpPr/>
          <p:nvPr/>
        </p:nvCxnSpPr>
        <p:spPr>
          <a:xfrm>
            <a:off x="1058107" y="4357939"/>
            <a:ext cx="3312000" cy="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157">
            <a:extLst>
              <a:ext uri="{FF2B5EF4-FFF2-40B4-BE49-F238E27FC236}">
                <a16:creationId xmlns:a16="http://schemas.microsoft.com/office/drawing/2014/main" id="{C708A4D1-4F6D-C344-D549-C5E1196BBAD3}"/>
              </a:ext>
            </a:extLst>
          </p:cNvPr>
          <p:cNvSpPr txBox="1"/>
          <p:nvPr/>
        </p:nvSpPr>
        <p:spPr>
          <a:xfrm>
            <a:off x="3309235" y="4397653"/>
            <a:ext cx="919372" cy="873401"/>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XX</a:t>
            </a:r>
            <a:r>
              <a:rPr kumimoji="1" lang="ja-JP" altLang="en-US" sz="900" dirty="0">
                <a:solidFill>
                  <a:schemeClr val="tx1"/>
                </a:solidFill>
                <a:latin typeface="Meiryo UI" panose="020B0604030504040204" pitchFamily="50" charset="-128"/>
                <a:ea typeface="Meiryo UI" panose="020B0604030504040204" pitchFamily="50" charset="-128"/>
              </a:rPr>
              <a:t>事業</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XXX</a:t>
            </a:r>
            <a:r>
              <a:rPr kumimoji="1" lang="ja-JP" altLang="en-US" sz="900" dirty="0">
                <a:solidFill>
                  <a:schemeClr val="tx1"/>
                </a:solidFill>
                <a:latin typeface="Meiryo UI" panose="020B0604030504040204" pitchFamily="50" charset="-128"/>
                <a:ea typeface="Meiryo UI" panose="020B0604030504040204" pitchFamily="50" charset="-128"/>
              </a:rPr>
              <a:t>百万円</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/X%</a:t>
            </a:r>
          </a:p>
        </p:txBody>
      </p:sp>
      <p:sp>
        <p:nvSpPr>
          <p:cNvPr id="67" name="TextBox 66">
            <a:extLst>
              <a:ext uri="{FF2B5EF4-FFF2-40B4-BE49-F238E27FC236}">
                <a16:creationId xmlns:a16="http://schemas.microsoft.com/office/drawing/2014/main" id="{8536473E-7A06-2051-8AE5-00BFCB1D56DD}"/>
              </a:ext>
            </a:extLst>
          </p:cNvPr>
          <p:cNvSpPr txBox="1"/>
          <p:nvPr/>
        </p:nvSpPr>
        <p:spPr>
          <a:xfrm>
            <a:off x="1359827" y="4683875"/>
            <a:ext cx="638523" cy="61961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XX</a:t>
            </a:r>
            <a:r>
              <a:rPr kumimoji="1" lang="ja-JP" altLang="en-US" sz="900" dirty="0">
                <a:solidFill>
                  <a:schemeClr val="tx1"/>
                </a:solidFill>
                <a:latin typeface="Meiryo UI" panose="020B0604030504040204" pitchFamily="50" charset="-128"/>
                <a:ea typeface="Meiryo UI" panose="020B0604030504040204" pitchFamily="50" charset="-128"/>
              </a:rPr>
              <a:t>事業</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XXX</a:t>
            </a:r>
            <a:r>
              <a:rPr kumimoji="1" lang="ja-JP" altLang="en-US" sz="900" dirty="0">
                <a:solidFill>
                  <a:schemeClr val="tx1"/>
                </a:solidFill>
                <a:latin typeface="Meiryo UI" panose="020B0604030504040204" pitchFamily="50" charset="-128"/>
                <a:ea typeface="Meiryo UI" panose="020B0604030504040204" pitchFamily="50" charset="-128"/>
              </a:rPr>
              <a:t>百万円</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/X%</a:t>
            </a:r>
          </a:p>
        </p:txBody>
      </p:sp>
      <p:sp>
        <p:nvSpPr>
          <p:cNvPr id="72" name="TextBox 155">
            <a:extLst>
              <a:ext uri="{FF2B5EF4-FFF2-40B4-BE49-F238E27FC236}">
                <a16:creationId xmlns:a16="http://schemas.microsoft.com/office/drawing/2014/main" id="{83A17C35-0005-44CC-A714-82CABA447AC5}"/>
              </a:ext>
            </a:extLst>
          </p:cNvPr>
          <p:cNvSpPr txBox="1"/>
          <p:nvPr/>
        </p:nvSpPr>
        <p:spPr>
          <a:xfrm>
            <a:off x="1646249" y="3515193"/>
            <a:ext cx="774000" cy="774810"/>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XX</a:t>
            </a:r>
            <a:r>
              <a:rPr kumimoji="1" lang="ja-JP" altLang="en-US" sz="900" dirty="0">
                <a:solidFill>
                  <a:schemeClr val="tx1"/>
                </a:solidFill>
                <a:latin typeface="Meiryo UI" panose="020B0604030504040204" pitchFamily="50" charset="-128"/>
                <a:ea typeface="Meiryo UI" panose="020B0604030504040204" pitchFamily="50" charset="-128"/>
              </a:rPr>
              <a:t>事業</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XXX</a:t>
            </a:r>
            <a:r>
              <a:rPr kumimoji="1" lang="ja-JP" altLang="en-US" sz="900" dirty="0">
                <a:solidFill>
                  <a:schemeClr val="tx1"/>
                </a:solidFill>
                <a:latin typeface="Meiryo UI" panose="020B0604030504040204" pitchFamily="50" charset="-128"/>
                <a:ea typeface="Meiryo UI" panose="020B0604030504040204" pitchFamily="50" charset="-128"/>
              </a:rPr>
              <a:t>百万円</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X</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/X%</a:t>
            </a:r>
          </a:p>
        </p:txBody>
      </p:sp>
      <p:sp>
        <p:nvSpPr>
          <p:cNvPr id="74" name="正方形/長方形 73">
            <a:extLst>
              <a:ext uri="{FF2B5EF4-FFF2-40B4-BE49-F238E27FC236}">
                <a16:creationId xmlns:a16="http://schemas.microsoft.com/office/drawing/2014/main" id="{176FC4CC-61BA-E419-5913-5FF0D401A726}"/>
              </a:ext>
            </a:extLst>
          </p:cNvPr>
          <p:cNvSpPr/>
          <p:nvPr/>
        </p:nvSpPr>
        <p:spPr>
          <a:xfrm>
            <a:off x="802639" y="5833168"/>
            <a:ext cx="3677921" cy="521771"/>
          </a:xfrm>
          <a:prstGeom prst="rect">
            <a:avLst/>
          </a:prstGeom>
          <a:noFill/>
          <a:ln w="9525" cap="rnd" cmpd="sng" algn="ctr">
            <a:solidFill>
              <a:schemeClr val="bg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marL="139303" indent="-139303" defTabSz="742950">
              <a:buFont typeface="EYInterstate" panose="02000503020000020004" pitchFamily="2" charset="0"/>
              <a:buChar char="•"/>
              <a:defRPr/>
            </a:pPr>
            <a:r>
              <a:rPr kumimoji="1" lang="ja-JP" altLang="en-US" sz="1000" dirty="0">
                <a:solidFill>
                  <a:prstClr val="black"/>
                </a:solidFill>
                <a:latin typeface="Meiryo UI" panose="020B0604030504040204" pitchFamily="50" charset="-128"/>
                <a:ea typeface="Meiryo UI" panose="020B0604030504040204" pitchFamily="50" charset="-128"/>
              </a:rPr>
              <a:t>会社全体のポートフォリオを上記イメージを参考にご表現ください</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139303" indent="-139303" defTabSz="742950">
              <a:buFont typeface="EYInterstate" panose="02000503020000020004" pitchFamily="2" charset="0"/>
              <a:buChar char="•"/>
              <a:defRPr/>
            </a:pPr>
            <a:r>
              <a:rPr kumimoji="1" lang="ja-JP" altLang="en-US" sz="1000" dirty="0">
                <a:solidFill>
                  <a:prstClr val="black"/>
                </a:solidFill>
                <a:latin typeface="Meiryo UI" panose="020B0604030504040204" pitchFamily="50" charset="-128"/>
                <a:ea typeface="Meiryo UI" panose="020B0604030504040204" pitchFamily="50" charset="-128"/>
              </a:rPr>
              <a:t>全体のポートフォリオの中で主要事業となっているもの、その中で補助事業の位置づけを整理し記載ください</a:t>
            </a:r>
            <a:endParaRPr kumimoji="1"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81" name="表 81">
            <a:extLst>
              <a:ext uri="{FF2B5EF4-FFF2-40B4-BE49-F238E27FC236}">
                <a16:creationId xmlns:a16="http://schemas.microsoft.com/office/drawing/2014/main" id="{341032A8-2953-CCFA-CEA6-68FB6C537D93}"/>
              </a:ext>
            </a:extLst>
          </p:cNvPr>
          <p:cNvGraphicFramePr>
            <a:graphicFrameLocks noGrp="1"/>
          </p:cNvGraphicFramePr>
          <p:nvPr>
            <p:extLst>
              <p:ext uri="{D42A27DB-BD31-4B8C-83A1-F6EECF244321}">
                <p14:modId xmlns:p14="http://schemas.microsoft.com/office/powerpoint/2010/main" val="1183894218"/>
              </p:ext>
            </p:extLst>
          </p:nvPr>
        </p:nvGraphicFramePr>
        <p:xfrm>
          <a:off x="4788644" y="2460504"/>
          <a:ext cx="4606572" cy="3979805"/>
        </p:xfrm>
        <a:graphic>
          <a:graphicData uri="http://schemas.openxmlformats.org/drawingml/2006/table">
            <a:tbl>
              <a:tblPr firstRow="1">
                <a:tableStyleId>{5C22544A-7EE6-4342-B048-85BDC9FD1C3A}</a:tableStyleId>
              </a:tblPr>
              <a:tblGrid>
                <a:gridCol w="798096">
                  <a:extLst>
                    <a:ext uri="{9D8B030D-6E8A-4147-A177-3AD203B41FA5}">
                      <a16:colId xmlns:a16="http://schemas.microsoft.com/office/drawing/2014/main" val="4010310140"/>
                    </a:ext>
                  </a:extLst>
                </a:gridCol>
                <a:gridCol w="1597831">
                  <a:extLst>
                    <a:ext uri="{9D8B030D-6E8A-4147-A177-3AD203B41FA5}">
                      <a16:colId xmlns:a16="http://schemas.microsoft.com/office/drawing/2014/main" val="2862914630"/>
                    </a:ext>
                  </a:extLst>
                </a:gridCol>
                <a:gridCol w="2210645">
                  <a:extLst>
                    <a:ext uri="{9D8B030D-6E8A-4147-A177-3AD203B41FA5}">
                      <a16:colId xmlns:a16="http://schemas.microsoft.com/office/drawing/2014/main" val="1836368729"/>
                    </a:ext>
                  </a:extLst>
                </a:gridCol>
              </a:tblGrid>
              <a:tr h="363413">
                <a:tc>
                  <a:txBody>
                    <a:bodyPr/>
                    <a:lstStyle/>
                    <a:p>
                      <a:pPr algn="ctr"/>
                      <a:r>
                        <a:rPr kumimoji="1" lang="ja-JP" altLang="en-US" sz="1200">
                          <a:latin typeface="Meiryo UI" panose="020B0604030504040204" pitchFamily="50" charset="-128"/>
                          <a:ea typeface="Meiryo UI" panose="020B0604030504040204" pitchFamily="50" charset="-128"/>
                        </a:rPr>
                        <a:t>事業名</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a:latin typeface="Meiryo UI" panose="020B0604030504040204" pitchFamily="50" charset="-128"/>
                          <a:ea typeface="Meiryo UI" panose="020B0604030504040204" pitchFamily="50" charset="-128"/>
                        </a:rPr>
                        <a:t>事業概要</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a:latin typeface="Meiryo UI" panose="020B0604030504040204" pitchFamily="50" charset="-128"/>
                          <a:ea typeface="Meiryo UI" panose="020B0604030504040204" pitchFamily="50" charset="-128"/>
                        </a:rPr>
                        <a:t>今後３～５年の事業戦略</a:t>
                      </a:r>
                      <a:endParaRPr kumimoji="1" lang="en-US" altLang="ja-JP" sz="1200">
                        <a:latin typeface="Meiryo UI" panose="020B0604030504040204" pitchFamily="50" charset="-128"/>
                        <a:ea typeface="Meiryo UI" panose="020B0604030504040204" pitchFamily="50" charset="-128"/>
                      </a:endParaRPr>
                    </a:p>
                    <a:p>
                      <a:pPr algn="ctr"/>
                      <a:r>
                        <a:rPr kumimoji="1" lang="ja-JP" altLang="en-US" sz="1200">
                          <a:latin typeface="Meiryo UI" panose="020B0604030504040204" pitchFamily="50" charset="-128"/>
                          <a:ea typeface="Meiryo UI" panose="020B0604030504040204" pitchFamily="50" charset="-128"/>
                        </a:rPr>
                        <a:t>（売上・利益の目標等）</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0137822"/>
                  </a:ext>
                </a:extLst>
              </a:tr>
              <a:tr h="704521">
                <a:tc>
                  <a:txBody>
                    <a:body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主要事業</a:t>
                      </a:r>
                      <a:r>
                        <a:rPr kumimoji="1" lang="en-US" altLang="ja-JP" sz="90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anchor="ctr"/>
                </a:tc>
                <a:tc>
                  <a:txBody>
                    <a:body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6412253"/>
                  </a:ext>
                </a:extLst>
              </a:tr>
              <a:tr h="704521">
                <a:tc>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38100" cap="flat" cmpd="sng" algn="ctr">
                      <a:solidFill>
                        <a:srgbClr val="FF0000"/>
                      </a:solidFill>
                      <a:prstDash val="solid"/>
                      <a:round/>
                      <a:headEnd type="none" w="med" len="med"/>
                      <a:tailEnd type="none" w="med" len="med"/>
                    </a:lnB>
                  </a:tcPr>
                </a:tc>
                <a:tc>
                  <a:txBody>
                    <a:bodyPr/>
                    <a:lstStyle/>
                    <a:p>
                      <a:pPr marL="171450"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txBody>
                  <a:tcPr anchor="ctr">
                    <a:lnB w="38100" cap="flat" cmpd="sng" algn="ctr">
                      <a:solidFill>
                        <a:srgbClr val="FF0000"/>
                      </a:solidFill>
                      <a:prstDash val="solid"/>
                      <a:round/>
                      <a:headEnd type="none" w="med" len="med"/>
                      <a:tailEnd type="none" w="med" len="med"/>
                    </a:lnB>
                  </a:tcPr>
                </a:tc>
                <a:tc>
                  <a:txBody>
                    <a:bodyPr/>
                    <a:lstStyle/>
                    <a:p>
                      <a:pPr marL="171450"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txBody>
                  <a:tcPr anchor="ct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521614"/>
                  </a:ext>
                </a:extLst>
              </a:tr>
              <a:tr h="704521">
                <a:tc>
                  <a:txBody>
                    <a:body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solidFill>
                            <a:srgbClr val="FF0000"/>
                          </a:solidFill>
                          <a:latin typeface="Meiryo UI" panose="020B0604030504040204" pitchFamily="50" charset="-128"/>
                          <a:ea typeface="Meiryo UI" panose="020B0604030504040204" pitchFamily="50" charset="-128"/>
                        </a:rPr>
                        <a:t>(</a:t>
                      </a:r>
                      <a:r>
                        <a:rPr kumimoji="1" lang="ja-JP" altLang="en-US" sz="900">
                          <a:solidFill>
                            <a:srgbClr val="FF0000"/>
                          </a:solidFill>
                          <a:latin typeface="Meiryo UI" panose="020B0604030504040204" pitchFamily="50" charset="-128"/>
                          <a:ea typeface="Meiryo UI" panose="020B0604030504040204" pitchFamily="50" charset="-128"/>
                        </a:rPr>
                        <a:t>補助事業</a:t>
                      </a:r>
                      <a:r>
                        <a:rPr kumimoji="1" lang="en-US" altLang="ja-JP" sz="900">
                          <a:solidFill>
                            <a:srgbClr val="FF0000"/>
                          </a:solidFill>
                          <a:latin typeface="Meiryo UI" panose="020B0604030504040204" pitchFamily="50" charset="-128"/>
                          <a:ea typeface="Meiryo UI" panose="020B0604030504040204" pitchFamily="50" charset="-128"/>
                        </a:rPr>
                        <a:t>)</a:t>
                      </a:r>
                      <a:endParaRPr kumimoji="1" lang="ja-JP" altLang="en-US" sz="900" dirty="0">
                        <a:solidFill>
                          <a:srgbClr val="FF0000"/>
                        </a:solidFill>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endParaRPr kumimoji="1" lang="ja-JP" altLang="en-US" sz="100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endParaRPr kumimoji="1" lang="ja-JP" altLang="en-US" sz="1000" dirty="0">
                        <a:latin typeface="Meiryo UI" panose="020B0604030504040204" pitchFamily="50" charset="-128"/>
                        <a:ea typeface="Meiryo UI" panose="020B0604030504040204" pitchFamily="50" charset="-128"/>
                      </a:endParaRPr>
                    </a:p>
                  </a:txBody>
                  <a:tcPr anchor="ct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227264471"/>
                  </a:ext>
                </a:extLst>
              </a:tr>
              <a:tr h="704521">
                <a:tc>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tcPr>
                </a:tc>
                <a:tc>
                  <a:txBody>
                    <a:bodyPr/>
                    <a:lstStyle/>
                    <a:p>
                      <a:pPr marL="171450"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tcPr>
                </a:tc>
                <a:tc>
                  <a:txBody>
                    <a:bodyPr/>
                    <a:lstStyle/>
                    <a:p>
                      <a:pPr marL="171450"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30494810"/>
                  </a:ext>
                </a:extLst>
              </a:tr>
              <a:tr h="704521">
                <a:tc>
                  <a:txBody>
                    <a:bodyPr/>
                    <a:lstStyle/>
                    <a:p>
                      <a:r>
                        <a:rPr kumimoji="1" lang="ja-JP" altLang="en-US" sz="1000" b="1">
                          <a:latin typeface="Meiryo UI" panose="020B0604030504040204" pitchFamily="50" charset="-128"/>
                          <a:ea typeface="Meiryo UI" panose="020B0604030504040204" pitchFamily="50" charset="-128"/>
                        </a:rPr>
                        <a:t>会社全体</a:t>
                      </a:r>
                      <a:endParaRPr kumimoji="1" lang="en-US" altLang="ja-JP" sz="1000" b="1">
                        <a:latin typeface="Meiryo UI" panose="020B0604030504040204" pitchFamily="50" charset="-128"/>
                        <a:ea typeface="Meiryo UI" panose="020B0604030504040204" pitchFamily="50" charset="-128"/>
                      </a:endParaRPr>
                    </a:p>
                    <a:p>
                      <a:r>
                        <a:rPr kumimoji="1" lang="en-US" altLang="ja-JP" sz="900" b="1">
                          <a:latin typeface="Meiryo UI" panose="020B0604030504040204" pitchFamily="50" charset="-128"/>
                          <a:ea typeface="Meiryo UI" panose="020B0604030504040204" pitchFamily="50" charset="-128"/>
                        </a:rPr>
                        <a:t>(</a:t>
                      </a:r>
                      <a:r>
                        <a:rPr kumimoji="1" lang="ja-JP" altLang="en-US" sz="900" b="1">
                          <a:latin typeface="Meiryo UI" panose="020B0604030504040204" pitchFamily="50" charset="-128"/>
                          <a:ea typeface="Meiryo UI" panose="020B0604030504040204" pitchFamily="50" charset="-128"/>
                        </a:rPr>
                        <a:t>上記合計</a:t>
                      </a:r>
                      <a:r>
                        <a:rPr kumimoji="1" lang="en-US" altLang="ja-JP" sz="900" b="1">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indent="0">
                        <a:buFont typeface="Arial" panose="020B0604020202020204" pitchFamily="34" charset="0"/>
                        <a:buNone/>
                      </a:pP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年度の売上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億円、利益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a:t>
                      </a:r>
                    </a:p>
                  </a:txBody>
                  <a:tcPr anchor="ctr">
                    <a:solidFill>
                      <a:schemeClr val="accent1">
                        <a:lumMod val="20000"/>
                        <a:lumOff val="80000"/>
                      </a:schemeClr>
                    </a:solidFill>
                  </a:tcPr>
                </a:tc>
                <a:tc>
                  <a:txBody>
                    <a:bodyPr/>
                    <a:lstStyle/>
                    <a:p>
                      <a:pPr marL="0" indent="0">
                        <a:buFont typeface="Arial" panose="020B0604020202020204" pitchFamily="34" charset="0"/>
                        <a:buNone/>
                      </a:pP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年度の売上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％）、利益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　（＋</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a:t>
                      </a:r>
                    </a:p>
                  </a:txBody>
                  <a:tcPr anchor="ctr">
                    <a:solidFill>
                      <a:schemeClr val="accent1">
                        <a:lumMod val="20000"/>
                        <a:lumOff val="80000"/>
                      </a:schemeClr>
                    </a:solidFill>
                  </a:tcPr>
                </a:tc>
                <a:extLst>
                  <a:ext uri="{0D108BD9-81ED-4DB2-BD59-A6C34878D82A}">
                    <a16:rowId xmlns:a16="http://schemas.microsoft.com/office/drawing/2014/main" val="1032607077"/>
                  </a:ext>
                </a:extLst>
              </a:tr>
            </a:tbl>
          </a:graphicData>
        </a:graphic>
      </p:graphicFrame>
      <p:grpSp>
        <p:nvGrpSpPr>
          <p:cNvPr id="82" name="グループ化 81">
            <a:extLst>
              <a:ext uri="{FF2B5EF4-FFF2-40B4-BE49-F238E27FC236}">
                <a16:creationId xmlns:a16="http://schemas.microsoft.com/office/drawing/2014/main" id="{6CE82ADC-E4C6-8CDE-6EDE-5C72AB42895C}"/>
              </a:ext>
            </a:extLst>
          </p:cNvPr>
          <p:cNvGrpSpPr/>
          <p:nvPr/>
        </p:nvGrpSpPr>
        <p:grpSpPr>
          <a:xfrm>
            <a:off x="4760131" y="1985287"/>
            <a:ext cx="1045020" cy="349017"/>
            <a:chOff x="4707426" y="5309022"/>
            <a:chExt cx="1857953" cy="349017"/>
          </a:xfrm>
        </p:grpSpPr>
        <p:sp>
          <p:nvSpPr>
            <p:cNvPr id="83" name="TextBox 11">
              <a:extLst>
                <a:ext uri="{FF2B5EF4-FFF2-40B4-BE49-F238E27FC236}">
                  <a16:creationId xmlns:a16="http://schemas.microsoft.com/office/drawing/2014/main" id="{72D54D6B-DA11-786F-4060-4EB7F5668451}"/>
                </a:ext>
              </a:extLst>
            </p:cNvPr>
            <p:cNvSpPr txBox="1"/>
            <p:nvPr/>
          </p:nvSpPr>
          <p:spPr>
            <a:xfrm>
              <a:off x="4707426" y="5309022"/>
              <a:ext cx="1857953"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defTabSz="742950"/>
              <a:r>
                <a:rPr kumimoji="1" lang="ja-JP" altLang="en-US" sz="1200" dirty="0">
                  <a:solidFill>
                    <a:srgbClr val="575757"/>
                  </a:solidFill>
                  <a:latin typeface="Meiryo UI" panose="020B0604030504040204" pitchFamily="50" charset="-128"/>
                  <a:ea typeface="Meiryo UI" panose="020B0604030504040204" pitchFamily="50" charset="-128"/>
                </a:rPr>
                <a:t>各事業の概要</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cxnSp>
          <p:nvCxnSpPr>
            <p:cNvPr id="84" name="Straight Connector 10">
              <a:extLst>
                <a:ext uri="{FF2B5EF4-FFF2-40B4-BE49-F238E27FC236}">
                  <a16:creationId xmlns:a16="http://schemas.microsoft.com/office/drawing/2014/main" id="{38B88596-F187-365C-59BD-C25DA6E6C1CF}"/>
                </a:ext>
              </a:extLst>
            </p:cNvPr>
            <p:cNvCxnSpPr>
              <a:cxnSpLocks/>
            </p:cNvCxnSpPr>
            <p:nvPr/>
          </p:nvCxnSpPr>
          <p:spPr>
            <a:xfrm>
              <a:off x="4763152" y="5604841"/>
              <a:ext cx="169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グループ化 84">
            <a:extLst>
              <a:ext uri="{FF2B5EF4-FFF2-40B4-BE49-F238E27FC236}">
                <a16:creationId xmlns:a16="http://schemas.microsoft.com/office/drawing/2014/main" id="{3450613C-C5D6-D2B1-AF91-2738B5B6AEC5}"/>
              </a:ext>
            </a:extLst>
          </p:cNvPr>
          <p:cNvGrpSpPr/>
          <p:nvPr/>
        </p:nvGrpSpPr>
        <p:grpSpPr>
          <a:xfrm>
            <a:off x="521913" y="1978202"/>
            <a:ext cx="1989541" cy="363186"/>
            <a:chOff x="4707426" y="5309022"/>
            <a:chExt cx="2090433" cy="349017"/>
          </a:xfrm>
        </p:grpSpPr>
        <p:sp>
          <p:nvSpPr>
            <p:cNvPr id="86" name="TextBox 11">
              <a:extLst>
                <a:ext uri="{FF2B5EF4-FFF2-40B4-BE49-F238E27FC236}">
                  <a16:creationId xmlns:a16="http://schemas.microsoft.com/office/drawing/2014/main" id="{87CAB87B-5FA4-4740-9263-C4FF757B756E}"/>
                </a:ext>
              </a:extLst>
            </p:cNvPr>
            <p:cNvSpPr txBox="1"/>
            <p:nvPr/>
          </p:nvSpPr>
          <p:spPr>
            <a:xfrm>
              <a:off x="4707426" y="5309022"/>
              <a:ext cx="2090433"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defTabSz="742950"/>
              <a:r>
                <a:rPr kumimoji="1" lang="ja-JP" altLang="en-US" sz="1200" dirty="0">
                  <a:solidFill>
                    <a:srgbClr val="575757"/>
                  </a:solidFill>
                  <a:latin typeface="Meiryo UI" panose="020B0604030504040204" pitchFamily="50" charset="-128"/>
                  <a:ea typeface="Meiryo UI" panose="020B0604030504040204" pitchFamily="50" charset="-128"/>
                </a:rPr>
                <a:t>事業ポートフォリオ（</a:t>
              </a:r>
              <a:r>
                <a:rPr kumimoji="1" lang="en-US" altLang="ja-JP" sz="1200" dirty="0">
                  <a:solidFill>
                    <a:srgbClr val="575757"/>
                  </a:solidFill>
                  <a:latin typeface="Meiryo UI" panose="020B0604030504040204" pitchFamily="50" charset="-128"/>
                  <a:ea typeface="Meiryo UI" panose="020B0604030504040204" pitchFamily="50" charset="-128"/>
                </a:rPr>
                <a:t>PPM</a:t>
              </a:r>
              <a:r>
                <a:rPr kumimoji="1" lang="ja-JP" altLang="en-US"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cxnSp>
          <p:nvCxnSpPr>
            <p:cNvPr id="87" name="Straight Connector 10">
              <a:extLst>
                <a:ext uri="{FF2B5EF4-FFF2-40B4-BE49-F238E27FC236}">
                  <a16:creationId xmlns:a16="http://schemas.microsoft.com/office/drawing/2014/main" id="{7402F8C9-A0DA-4A34-36D2-30693B7D6101}"/>
                </a:ext>
              </a:extLst>
            </p:cNvPr>
            <p:cNvCxnSpPr>
              <a:cxnSpLocks/>
            </p:cNvCxnSpPr>
            <p:nvPr/>
          </p:nvCxnSpPr>
          <p:spPr>
            <a:xfrm>
              <a:off x="4763152" y="5604841"/>
              <a:ext cx="169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3" name="TextBox 141">
            <a:extLst>
              <a:ext uri="{FF2B5EF4-FFF2-40B4-BE49-F238E27FC236}">
                <a16:creationId xmlns:a16="http://schemas.microsoft.com/office/drawing/2014/main" id="{7F3E104A-0ECE-02F7-67D3-41090E0F9D2D}"/>
              </a:ext>
            </a:extLst>
          </p:cNvPr>
          <p:cNvSpPr txBox="1"/>
          <p:nvPr/>
        </p:nvSpPr>
        <p:spPr>
          <a:xfrm>
            <a:off x="3718552" y="2994307"/>
            <a:ext cx="613039" cy="191907"/>
          </a:xfrm>
          <a:prstGeom prst="rect">
            <a:avLst/>
          </a:prstGeom>
          <a:solidFill>
            <a:schemeClr val="tx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花形</a:t>
            </a:r>
            <a:endParaRPr kumimoji="1" lang="en-US" sz="1000" dirty="0">
              <a:solidFill>
                <a:schemeClr val="bg1"/>
              </a:solidFill>
              <a:latin typeface="Meiryo UI" panose="020B0604030504040204" pitchFamily="50" charset="-128"/>
              <a:ea typeface="Meiryo UI" panose="020B0604030504040204" pitchFamily="50" charset="-128"/>
            </a:endParaRPr>
          </a:p>
        </p:txBody>
      </p:sp>
      <p:sp>
        <p:nvSpPr>
          <p:cNvPr id="27" name="TextBox 141">
            <a:extLst>
              <a:ext uri="{FF2B5EF4-FFF2-40B4-BE49-F238E27FC236}">
                <a16:creationId xmlns:a16="http://schemas.microsoft.com/office/drawing/2014/main" id="{16849EF3-D6DD-9F17-5009-FD1E875B16C3}"/>
              </a:ext>
            </a:extLst>
          </p:cNvPr>
          <p:cNvSpPr txBox="1"/>
          <p:nvPr/>
        </p:nvSpPr>
        <p:spPr>
          <a:xfrm>
            <a:off x="1086651" y="2994307"/>
            <a:ext cx="613039" cy="191907"/>
          </a:xfrm>
          <a:prstGeom prst="rect">
            <a:avLst/>
          </a:prstGeom>
          <a:solidFill>
            <a:schemeClr val="tx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問題児</a:t>
            </a:r>
            <a:endParaRPr kumimoji="1" lang="en-US" sz="1000" dirty="0">
              <a:solidFill>
                <a:schemeClr val="bg1"/>
              </a:solidFill>
              <a:latin typeface="Meiryo UI" panose="020B0604030504040204" pitchFamily="50" charset="-128"/>
              <a:ea typeface="Meiryo UI" panose="020B0604030504040204" pitchFamily="50" charset="-128"/>
            </a:endParaRPr>
          </a:p>
        </p:txBody>
      </p:sp>
      <p:sp>
        <p:nvSpPr>
          <p:cNvPr id="28" name="TextBox 141">
            <a:extLst>
              <a:ext uri="{FF2B5EF4-FFF2-40B4-BE49-F238E27FC236}">
                <a16:creationId xmlns:a16="http://schemas.microsoft.com/office/drawing/2014/main" id="{F578D3AC-B81D-5C45-98B9-E5B45B1CB25F}"/>
              </a:ext>
            </a:extLst>
          </p:cNvPr>
          <p:cNvSpPr txBox="1"/>
          <p:nvPr/>
        </p:nvSpPr>
        <p:spPr>
          <a:xfrm>
            <a:off x="1086895" y="5309620"/>
            <a:ext cx="613039" cy="191907"/>
          </a:xfrm>
          <a:prstGeom prst="rect">
            <a:avLst/>
          </a:prstGeom>
          <a:solidFill>
            <a:schemeClr val="tx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負け犬</a:t>
            </a:r>
            <a:endParaRPr kumimoji="1" lang="en-US" sz="1000" dirty="0">
              <a:solidFill>
                <a:schemeClr val="bg1"/>
              </a:solidFill>
              <a:latin typeface="Meiryo UI" panose="020B0604030504040204" pitchFamily="50" charset="-128"/>
              <a:ea typeface="Meiryo UI" panose="020B0604030504040204" pitchFamily="50" charset="-128"/>
            </a:endParaRPr>
          </a:p>
        </p:txBody>
      </p:sp>
      <p:sp>
        <p:nvSpPr>
          <p:cNvPr id="31" name="TextBox 141">
            <a:extLst>
              <a:ext uri="{FF2B5EF4-FFF2-40B4-BE49-F238E27FC236}">
                <a16:creationId xmlns:a16="http://schemas.microsoft.com/office/drawing/2014/main" id="{8ED5C686-D2FF-E896-BC49-EE01EEB7FFCB}"/>
              </a:ext>
            </a:extLst>
          </p:cNvPr>
          <p:cNvSpPr txBox="1"/>
          <p:nvPr/>
        </p:nvSpPr>
        <p:spPr>
          <a:xfrm>
            <a:off x="3718553" y="5315241"/>
            <a:ext cx="613039" cy="191907"/>
          </a:xfrm>
          <a:prstGeom prst="rect">
            <a:avLst/>
          </a:prstGeom>
          <a:solidFill>
            <a:schemeClr val="tx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金のなる木</a:t>
            </a:r>
            <a:endParaRPr kumimoji="1" lang="en-US" sz="1000" dirty="0">
              <a:solidFill>
                <a:schemeClr val="bg1"/>
              </a:solidFill>
              <a:latin typeface="Meiryo UI" panose="020B0604030504040204" pitchFamily="50" charset="-128"/>
              <a:ea typeface="Meiryo UI" panose="020B0604030504040204" pitchFamily="50" charset="-128"/>
            </a:endParaRPr>
          </a:p>
        </p:txBody>
      </p:sp>
      <p:sp>
        <p:nvSpPr>
          <p:cNvPr id="32" name="TextBox 153">
            <a:extLst>
              <a:ext uri="{FF2B5EF4-FFF2-40B4-BE49-F238E27FC236}">
                <a16:creationId xmlns:a16="http://schemas.microsoft.com/office/drawing/2014/main" id="{6260601A-1438-F06A-11BA-3073A02229A1}"/>
              </a:ext>
            </a:extLst>
          </p:cNvPr>
          <p:cNvSpPr txBox="1"/>
          <p:nvPr/>
        </p:nvSpPr>
        <p:spPr>
          <a:xfrm>
            <a:off x="3645665" y="2315918"/>
            <a:ext cx="645699" cy="606044"/>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700" dirty="0">
                <a:solidFill>
                  <a:schemeClr val="tx1"/>
                </a:solidFill>
                <a:latin typeface="Meiryo UI" panose="020B0604030504040204" pitchFamily="50" charset="-128"/>
                <a:ea typeface="Meiryo UI" panose="020B0604030504040204" pitchFamily="50" charset="-128"/>
              </a:rPr>
              <a:t>事業名</a:t>
            </a:r>
            <a:endParaRPr kumimoji="1" lang="en-US" altLang="ja-JP" sz="700" dirty="0">
              <a:solidFill>
                <a:schemeClr val="tx1"/>
              </a:solidFill>
              <a:latin typeface="Meiryo UI" panose="020B0604030504040204" pitchFamily="50" charset="-128"/>
              <a:ea typeface="Meiryo UI" panose="020B0604030504040204" pitchFamily="50" charset="-128"/>
            </a:endParaRPr>
          </a:p>
          <a:p>
            <a:pPr algn="ctr"/>
            <a:r>
              <a:rPr kumimoji="1" lang="ja-JP" altLang="en-US" sz="700" dirty="0">
                <a:solidFill>
                  <a:schemeClr val="tx1"/>
                </a:solidFill>
                <a:latin typeface="Meiryo UI" panose="020B0604030504040204" pitchFamily="50" charset="-128"/>
                <a:ea typeface="Meiryo UI" panose="020B0604030504040204" pitchFamily="50" charset="-128"/>
              </a:rPr>
              <a:t>売上高</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百万円</a:t>
            </a:r>
            <a:r>
              <a:rPr kumimoji="1" lang="en-US" altLang="ja-JP" sz="700" dirty="0">
                <a:solidFill>
                  <a:schemeClr val="tx1"/>
                </a:solidFill>
                <a:latin typeface="Meiryo UI" panose="020B0604030504040204" pitchFamily="50" charset="-128"/>
                <a:ea typeface="Meiryo UI" panose="020B0604030504040204" pitchFamily="50" charset="-128"/>
              </a:rPr>
              <a:t>)</a:t>
            </a:r>
          </a:p>
          <a:p>
            <a:pPr algn="ctr"/>
            <a:r>
              <a:rPr kumimoji="1" lang="ja-JP" altLang="en-US" sz="700" dirty="0">
                <a:solidFill>
                  <a:schemeClr val="tx1"/>
                </a:solidFill>
                <a:latin typeface="Meiryo UI" panose="020B0604030504040204" pitchFamily="50" charset="-128"/>
                <a:ea typeface="Meiryo UI" panose="020B0604030504040204" pitchFamily="50" charset="-128"/>
              </a:rPr>
              <a:t>売上構成比</a:t>
            </a:r>
            <a:r>
              <a:rPr kumimoji="1" lang="en-US" altLang="ja-JP" sz="700" dirty="0">
                <a:solidFill>
                  <a:schemeClr val="tx1"/>
                </a:solidFill>
                <a:latin typeface="Meiryo UI" panose="020B0604030504040204" pitchFamily="50" charset="-128"/>
                <a:ea typeface="Meiryo UI" panose="020B0604030504040204" pitchFamily="50" charset="-128"/>
              </a:rPr>
              <a:t>(%)/</a:t>
            </a:r>
          </a:p>
          <a:p>
            <a:pPr algn="ctr"/>
            <a:r>
              <a:rPr kumimoji="1" lang="ja-JP" altLang="en-US" sz="700" dirty="0">
                <a:solidFill>
                  <a:schemeClr val="tx1"/>
                </a:solidFill>
                <a:latin typeface="Meiryo UI" panose="020B0604030504040204" pitchFamily="50" charset="-128"/>
                <a:ea typeface="Meiryo UI" panose="020B0604030504040204" pitchFamily="50" charset="-128"/>
              </a:rPr>
              <a:t>営業利益率</a:t>
            </a:r>
            <a:r>
              <a:rPr kumimoji="1" lang="en-US" altLang="ja-JP" sz="700" dirty="0">
                <a:solidFill>
                  <a:schemeClr val="tx1"/>
                </a:solidFill>
                <a:latin typeface="Meiryo UI" panose="020B0604030504040204" pitchFamily="50" charset="-128"/>
                <a:ea typeface="Meiryo UI" panose="020B0604030504040204" pitchFamily="50" charset="-128"/>
              </a:rPr>
              <a:t>(%)</a:t>
            </a:r>
          </a:p>
        </p:txBody>
      </p:sp>
      <p:sp>
        <p:nvSpPr>
          <p:cNvPr id="33" name="TextBox 141">
            <a:extLst>
              <a:ext uri="{FF2B5EF4-FFF2-40B4-BE49-F238E27FC236}">
                <a16:creationId xmlns:a16="http://schemas.microsoft.com/office/drawing/2014/main" id="{9E236382-EE59-5FED-0687-9B026CCD2706}"/>
              </a:ext>
            </a:extLst>
          </p:cNvPr>
          <p:cNvSpPr txBox="1"/>
          <p:nvPr/>
        </p:nvSpPr>
        <p:spPr>
          <a:xfrm>
            <a:off x="2925331" y="2503317"/>
            <a:ext cx="738796"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凡例</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60026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12.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heme/theme1.xml><?xml version="1.0" encoding="utf-8"?>
<a:theme xmlns:a="http://schemas.openxmlformats.org/drawingml/2006/main" name="1_１">
  <a:themeElements>
    <a:clrScheme name="ユーザー定義 1">
      <a:dk1>
        <a:sysClr val="windowText" lastClr="000000"/>
      </a:dk1>
      <a:lt1>
        <a:sysClr val="window" lastClr="FFFFFF"/>
      </a:lt1>
      <a:dk2>
        <a:srgbClr val="505046"/>
      </a:dk2>
      <a:lt2>
        <a:srgbClr val="EEECE1"/>
      </a:lt2>
      <a:accent1>
        <a:srgbClr val="F083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40000"/>
            <a:lumOff val="6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72000" tIns="37148" rIns="72000" bIns="37148" numCol="1" spcCol="0" rtlCol="0" fromWordArt="0" anchor="ctr" anchorCtr="0" forceAA="0" compatLnSpc="1">
        <a:prstTxWarp prst="textNoShape">
          <a:avLst/>
        </a:prstTxWarp>
        <a:noAutofit/>
      </a:bodyPr>
      <a:lstStyle>
        <a:defPPr algn="ctr" defTabSz="742950">
          <a:defRPr kumimoji="1" sz="1200" dirty="0">
            <a:solidFill>
              <a:srgbClr val="575757"/>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4ABFB2F5853E45A5E1E8359479D2F5" ma:contentTypeVersion="12" ma:contentTypeDescription="新しいドキュメントを作成します。" ma:contentTypeScope="" ma:versionID="7e438e256420c187773e6c0f5f618069">
  <xsd:schema xmlns:xsd="http://www.w3.org/2001/XMLSchema" xmlns:xs="http://www.w3.org/2001/XMLSchema" xmlns:p="http://schemas.microsoft.com/office/2006/metadata/properties" xmlns:ns2="70733d66-83d5-48d3-890d-bf0e05cb915a" xmlns:ns3="e21df260-52e9-4da6-a72a-d9dfb1f5556b" targetNamespace="http://schemas.microsoft.com/office/2006/metadata/properties" ma:root="true" ma:fieldsID="b835d43af6ec8b9a4d18582d69f6a159" ns2:_="" ns3:_="">
    <xsd:import namespace="70733d66-83d5-48d3-890d-bf0e05cb915a"/>
    <xsd:import namespace="e21df260-52e9-4da6-a72a-d9dfb1f5556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733d66-83d5-48d3-890d-bf0e05cb91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1df260-52e9-4da6-a72a-d9dfb1f5556b"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TaxCatchAll" ma:index="15" nillable="true" ma:displayName="Taxonomy Catch All Column" ma:hidden="true" ma:list="{15ae60ca-091e-4d95-8883-a0ee69a312d9}" ma:internalName="TaxCatchAll" ma:showField="CatchAllData" ma:web="e21df260-52e9-4da6-a72a-d9dfb1f555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21df260-52e9-4da6-a72a-d9dfb1f5556b" xsi:nil="true"/>
    <lcf76f155ced4ddcb4097134ff3c332f xmlns="70733d66-83d5-48d3-890d-bf0e05cb915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5E9E5C-D2DE-4426-983A-CBD8DDE5F6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733d66-83d5-48d3-890d-bf0e05cb915a"/>
    <ds:schemaRef ds:uri="e21df260-52e9-4da6-a72a-d9dfb1f555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2E180D-E084-4C5E-B78E-8BD273D63600}">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terms/"/>
    <ds:schemaRef ds:uri="e21df260-52e9-4da6-a72a-d9dfb1f5556b"/>
    <ds:schemaRef ds:uri="http://purl.org/dc/dcmitype/"/>
    <ds:schemaRef ds:uri="http://schemas.microsoft.com/office/infopath/2007/PartnerControls"/>
    <ds:schemaRef ds:uri="70733d66-83d5-48d3-890d-bf0e05cb915a"/>
    <ds:schemaRef ds:uri="http://www.w3.org/XML/1998/namespace"/>
  </ds:schemaRefs>
</ds:datastoreItem>
</file>

<file path=customXml/itemProps3.xml><?xml version="1.0" encoding="utf-8"?>
<ds:datastoreItem xmlns:ds="http://schemas.openxmlformats.org/officeDocument/2006/customXml" ds:itemID="{A7B87307-8A03-4C5D-86C8-FB9B6B64A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5570</Words>
  <PresentationFormat>A4 210 x 297 mm</PresentationFormat>
  <Paragraphs>793</Paragraphs>
  <Slides>26</Slides>
  <Notes>0</Notes>
  <HiddenSlides>0</HiddenSlides>
  <MMClips>0</MMClips>
  <ScaleCrop>false</ScaleCrop>
  <HeadingPairs>
    <vt:vector size="10"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26</vt:i4>
      </vt:variant>
      <vt:variant>
        <vt:lpstr>目的別スライド ショー</vt:lpstr>
      </vt:variant>
      <vt:variant>
        <vt:i4>1</vt:i4>
      </vt:variant>
    </vt:vector>
  </HeadingPairs>
  <TitlesOfParts>
    <vt:vector size="36" baseType="lpstr">
      <vt:lpstr>Meiryo UI</vt:lpstr>
      <vt:lpstr>Yu Gothic UI</vt:lpstr>
      <vt:lpstr>Arial</vt:lpstr>
      <vt:lpstr>Century Gothic</vt:lpstr>
      <vt:lpstr>EYInterstate</vt:lpstr>
      <vt:lpstr>Trebuchet MS</vt:lpstr>
      <vt:lpstr>Wingdings</vt:lpstr>
      <vt:lpstr>1_１</vt:lpstr>
      <vt:lpstr>think-cell スライド</vt:lpstr>
      <vt:lpstr>PowerPoint プレゼンテーション</vt:lpstr>
      <vt:lpstr>成長投資計画書</vt:lpstr>
      <vt:lpstr>誓約事項</vt:lpstr>
      <vt:lpstr>PowerPoint プレゼンテーション</vt:lpstr>
      <vt:lpstr>PowerPoint プレゼンテーション</vt:lpstr>
      <vt:lpstr>1.長期成長ビジョン</vt:lpstr>
      <vt:lpstr>2.現状分析の状況：外部環境</vt:lpstr>
      <vt:lpstr>3.現状分析の状況：内部環境</vt:lpstr>
      <vt:lpstr>4.事業戦略</vt:lpstr>
      <vt:lpstr>5.推進体制</vt:lpstr>
      <vt:lpstr>PowerPoint プレゼンテーション</vt:lpstr>
      <vt:lpstr>１.補助事業の概要</vt:lpstr>
      <vt:lpstr>２.先進性・成長性／製品・生産方式等の優位性確保</vt:lpstr>
      <vt:lpstr>２.先進性・成長性／労働生産性向上の見込み</vt:lpstr>
      <vt:lpstr>２.先進性・成長性／売上向上の見込み</vt:lpstr>
      <vt:lpstr>３.地域への波及効果／賃上げ計画</vt:lpstr>
      <vt:lpstr>３.地域への波及効果／参加企業や地域企業への波及効果</vt:lpstr>
      <vt:lpstr>４.大規模投資・費用対効果／投資の規模</vt:lpstr>
      <vt:lpstr>４.大規模投資・費用対効果／費用対効果</vt:lpstr>
      <vt:lpstr>４.大規模投資・費用対効果／補助事業による行動変容への寄与</vt:lpstr>
      <vt:lpstr>５.実現可能性／実施体制1/2</vt:lpstr>
      <vt:lpstr>５.実現可能性／実施体制2/2</vt:lpstr>
      <vt:lpstr>５.実現可能性／財務状況</vt:lpstr>
      <vt:lpstr>５.実現可能性／スケジュール</vt:lpstr>
      <vt:lpstr>５.実現可能性／実施上の課題</vt:lpstr>
      <vt:lpstr>５.実現可能性／製品・サービスの市場分析</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2024-01-26T05:17:31Z</dcterms:created>
  <dcterms:modified xsi:type="dcterms:W3CDTF">2024-03-06T00:18:22Z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0x010100D04ABFB2F5853E45A5E1E8359479D2F5</vt:lpwstr>
  </property>
  <property fmtid="{D5CDD505-2E9C-101B-9397-08002B2CF9AE}" pid="3" name="MediaServiceImageTags">
    <vt:lpwstr/>
  </property>
</Properties>
</file>